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0"/>
  </p:notesMasterIdLst>
  <p:sldIdLst>
    <p:sldId id="256" r:id="rId2"/>
    <p:sldId id="259" r:id="rId3"/>
    <p:sldId id="263" r:id="rId4"/>
    <p:sldId id="264" r:id="rId5"/>
    <p:sldId id="265" r:id="rId6"/>
    <p:sldId id="266" r:id="rId7"/>
    <p:sldId id="267" r:id="rId8"/>
    <p:sldId id="270" r:id="rId9"/>
    <p:sldId id="271" r:id="rId10"/>
    <p:sldId id="272" r:id="rId11"/>
    <p:sldId id="273" r:id="rId12"/>
    <p:sldId id="274" r:id="rId13"/>
    <p:sldId id="275" r:id="rId14"/>
    <p:sldId id="284" r:id="rId15"/>
    <p:sldId id="285" r:id="rId16"/>
    <p:sldId id="286" r:id="rId17"/>
    <p:sldId id="287" r:id="rId18"/>
    <p:sldId id="2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82" d="100"/>
          <a:sy n="82" d="100"/>
        </p:scale>
        <p:origin x="6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77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22D01-EFD7-48D7-AE45-BADCD7119D3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02CF6-95EC-46E1-AB55-30679AB80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68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EE8D7-9B1E-4DD0-9116-C4FB82E0D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5B04A-B074-4613-9EC0-047589468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04F93-A123-4C7A-8975-1E69212B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6537E-F404-488D-A568-246B109B4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FDA05-BF65-4EF2-BF82-D8302740C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99440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64651-C1CB-4E16-BBB7-0A73D9FEE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86AF8C-B1F3-4EF2-ACA7-C6B31EFAC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57B2F-7AE5-4B4F-A3FE-A6952CEE8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5F183-3000-4D58-8CFD-1B5ADD27D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403F7-C530-4E9C-A1A4-4F52DA8ED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8084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634074-EC15-4EA9-9703-BCAAA7538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B017DB-1F9E-4A26-81B3-610E75283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1C777-BF51-43BF-8028-5FD6E7664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D4FA9-FFAE-43C1-839C-B0AED0DD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E8727-C359-4A22-B13D-8D7292F0B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53098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7815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6568" y="-83058"/>
            <a:ext cx="9759950" cy="770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482F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3401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482F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954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DEBEC-6E64-4A54-B748-D4DEFAF9E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E2D49-868B-489E-A363-E3A362833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A0348-B130-47CF-BA77-452ADAD1D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0ACB0-7D9C-4DA3-B060-4601F0333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A36C7-0123-42FE-8EED-C1C737DFF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19111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9F848-AA92-4A96-9AF0-CAAE43B9C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4740D-609D-4465-9E4B-9BF346BE0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D15B5-4B99-4771-A51E-FDC711BF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645EE-FD8E-46B1-9A08-C1301768B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FEF42-0D9A-45B4-83CD-1B7B316DC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6977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66B99-D4DA-400E-9D2E-B0112CDE4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EB717-2BB5-4B9B-8911-6472A4DF9C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01E33-3CCC-4927-A72E-EECF6D8F4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3A709-0B06-46D0-9441-18A06D8E9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3FDC0-3A09-40FA-BB74-56B2E7D3A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2AC6D-7B8C-4A37-ABEA-7D81318E5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18868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EB3BA-8DF4-4824-99AB-6D9E2C51F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5D4BB-1674-4AD7-98AA-AB39546A8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C44008-A66A-48F1-8CDF-C86DE92F5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1035D7-0207-453D-9209-B3B53898F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B9EA17-8855-446B-ABE2-7D49F8A996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EFD9-8D3F-4607-9207-9772110BE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15BAA5-5B97-4E18-A13E-490C055C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A2E43E-0424-49B1-AA41-36BFF0A2E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05781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1C759-B787-4C11-8140-B5EFEAB93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A9F7A-D8DB-4FC3-9EFA-EC461EB9B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E6D70-C501-4148-A2DF-5B7ADA83E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8254D9-FFCA-46E7-9B20-AF45BEC2A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946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C0116A-1367-452C-8F37-F33ECD02C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17B05F-0BCC-4269-B547-C4F01E8BD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A22F8-9A4A-43BC-A289-815CBAE35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69683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4BBD4-6539-4D37-A2F6-108899EB3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65BEE-C68D-4987-81F1-8E2326260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96E826-6368-4CC5-BED5-DF9406884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841E7-0A00-4613-A433-6CEE69F5D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EEC40-3222-4C43-9C7D-0D39D90AF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1CB73-D126-4812-9E9B-60C7E3B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8907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6AC32-19D4-4530-8DD1-D9AA0A30B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E666CC-6443-4B5A-88A5-521696FF4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5683C-D723-4737-BB78-515783115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9061A-069F-40A4-89A0-261E043A8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D80CC-8819-4800-AD60-1D37B2784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2ACF8-28EC-4ADF-8E81-AD6C79AFA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22306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20957-46F8-4E2A-936D-53ECA23AD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132AB-EF5B-499D-9A76-D1A3331FC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250C-AD6B-4F6D-9A3C-1445DF2E4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0CAB8-A276-46E1-9EBF-938DD4DA9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E3406-230F-47DC-A38B-869511A97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5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A20052-71A9-9757-D674-6A0CBDD938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circular economy concept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93E751-2900-DE13-F283-32D7DFD1B8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Fyodor </a:t>
            </a:r>
            <a:r>
              <a:rPr lang="en-US" dirty="0" err="1"/>
              <a:t>Malchik</a:t>
            </a:r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2B47CD-3F39-0639-6B21-275F3D8EF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78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</a:t>
            </a:r>
            <a:r>
              <a:rPr spc="-125" dirty="0"/>
              <a:t> </a:t>
            </a:r>
            <a:r>
              <a:rPr dirty="0"/>
              <a:t>Circular</a:t>
            </a:r>
            <a:r>
              <a:rPr spc="-105" dirty="0"/>
              <a:t> </a:t>
            </a:r>
            <a:r>
              <a:rPr spc="-10" dirty="0"/>
              <a:t>Economy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72182" y="720039"/>
            <a:ext cx="40614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82F50"/>
                </a:solidFill>
                <a:latin typeface="Calibri"/>
                <a:cs typeface="Calibri"/>
              </a:rPr>
              <a:t>New</a:t>
            </a:r>
            <a:r>
              <a:rPr sz="3600" spc="-45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82F50"/>
                </a:solidFill>
                <a:latin typeface="Calibri"/>
                <a:cs typeface="Calibri"/>
              </a:rPr>
              <a:t>Business</a:t>
            </a:r>
            <a:r>
              <a:rPr sz="3600" spc="-35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82F50"/>
                </a:solidFill>
                <a:latin typeface="Calibri"/>
                <a:cs typeface="Calibri"/>
              </a:rPr>
              <a:t>Models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38072" y="801623"/>
            <a:ext cx="541020" cy="441959"/>
            <a:chOff x="1338072" y="801623"/>
            <a:chExt cx="541020" cy="44195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8072" y="801623"/>
              <a:ext cx="513588" cy="4419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815084" y="937259"/>
              <a:ext cx="64135" cy="281940"/>
            </a:xfrm>
            <a:custGeom>
              <a:avLst/>
              <a:gdLst/>
              <a:ahLst/>
              <a:cxnLst/>
              <a:rect l="l" t="t" r="r" b="b"/>
              <a:pathLst>
                <a:path w="64135" h="281940">
                  <a:moveTo>
                    <a:pt x="63995" y="16764"/>
                  </a:moveTo>
                  <a:lnTo>
                    <a:pt x="50292" y="16764"/>
                  </a:lnTo>
                  <a:lnTo>
                    <a:pt x="50292" y="0"/>
                  </a:lnTo>
                  <a:lnTo>
                    <a:pt x="10668" y="0"/>
                  </a:lnTo>
                  <a:lnTo>
                    <a:pt x="10668" y="16764"/>
                  </a:lnTo>
                  <a:lnTo>
                    <a:pt x="0" y="16764"/>
                  </a:lnTo>
                  <a:lnTo>
                    <a:pt x="0" y="281940"/>
                  </a:lnTo>
                  <a:lnTo>
                    <a:pt x="63995" y="281940"/>
                  </a:lnTo>
                  <a:lnTo>
                    <a:pt x="63995" y="167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7975" y="1595461"/>
            <a:ext cx="10200043" cy="489559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947652" y="3924089"/>
            <a:ext cx="177800" cy="7937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i="1" dirty="0">
                <a:latin typeface="Calibri"/>
                <a:cs typeface="Calibri"/>
              </a:rPr>
              <a:t>Source:</a:t>
            </a:r>
            <a:r>
              <a:rPr sz="1200" i="1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Sitra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9724" y="1412747"/>
            <a:ext cx="10153015" cy="5374005"/>
            <a:chOff x="839724" y="1412747"/>
            <a:chExt cx="10153015" cy="53740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9724" y="1412747"/>
              <a:ext cx="10152888" cy="529894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9724" y="6423659"/>
              <a:ext cx="10153015" cy="363220"/>
            </a:xfrm>
            <a:custGeom>
              <a:avLst/>
              <a:gdLst/>
              <a:ahLst/>
              <a:cxnLst/>
              <a:rect l="l" t="t" r="r" b="b"/>
              <a:pathLst>
                <a:path w="10153015" h="363220">
                  <a:moveTo>
                    <a:pt x="2447544" y="28956"/>
                  </a:moveTo>
                  <a:lnTo>
                    <a:pt x="0" y="28956"/>
                  </a:lnTo>
                  <a:lnTo>
                    <a:pt x="0" y="362712"/>
                  </a:lnTo>
                  <a:lnTo>
                    <a:pt x="2447544" y="362712"/>
                  </a:lnTo>
                  <a:lnTo>
                    <a:pt x="2447544" y="28956"/>
                  </a:lnTo>
                  <a:close/>
                </a:path>
                <a:path w="10153015" h="363220">
                  <a:moveTo>
                    <a:pt x="10152888" y="0"/>
                  </a:moveTo>
                  <a:lnTo>
                    <a:pt x="8929116" y="0"/>
                  </a:lnTo>
                  <a:lnTo>
                    <a:pt x="8929116" y="288036"/>
                  </a:lnTo>
                  <a:lnTo>
                    <a:pt x="10152888" y="288036"/>
                  </a:lnTo>
                  <a:lnTo>
                    <a:pt x="101528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</a:t>
            </a:r>
            <a:r>
              <a:rPr spc="-125" dirty="0"/>
              <a:t> </a:t>
            </a:r>
            <a:r>
              <a:rPr dirty="0"/>
              <a:t>Circular</a:t>
            </a:r>
            <a:r>
              <a:rPr spc="-105" dirty="0"/>
              <a:t> </a:t>
            </a:r>
            <a:r>
              <a:rPr spc="-10" dirty="0"/>
              <a:t>Economy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72182" y="720039"/>
            <a:ext cx="38925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82F50"/>
                </a:solidFill>
                <a:latin typeface="Calibri"/>
                <a:cs typeface="Calibri"/>
              </a:rPr>
              <a:t>6</a:t>
            </a:r>
            <a:r>
              <a:rPr sz="3600" spc="-20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82F50"/>
                </a:solidFill>
                <a:latin typeface="Calibri"/>
                <a:cs typeface="Calibri"/>
              </a:rPr>
              <a:t>Business</a:t>
            </a:r>
            <a:r>
              <a:rPr sz="3600" spc="-25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82F50"/>
                </a:solidFill>
                <a:latin typeface="Calibri"/>
                <a:cs typeface="Calibri"/>
              </a:rPr>
              <a:t>Strategies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</a:t>
            </a:r>
            <a:r>
              <a:rPr spc="-125" dirty="0"/>
              <a:t> </a:t>
            </a:r>
            <a:r>
              <a:rPr dirty="0"/>
              <a:t>Circular</a:t>
            </a:r>
            <a:r>
              <a:rPr spc="-105" dirty="0"/>
              <a:t> </a:t>
            </a:r>
            <a:r>
              <a:rPr spc="-10" dirty="0"/>
              <a:t>Economy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9620" y="2171896"/>
            <a:ext cx="300181" cy="18845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6821" y="2641141"/>
            <a:ext cx="250651" cy="16427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6821" y="3067861"/>
            <a:ext cx="250651" cy="16427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9620" y="3513016"/>
            <a:ext cx="300181" cy="18845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9620" y="4000696"/>
            <a:ext cx="300181" cy="18845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9620" y="4488376"/>
            <a:ext cx="300181" cy="18845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9620" y="4976056"/>
            <a:ext cx="300181" cy="18845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9620" y="5463762"/>
            <a:ext cx="300181" cy="18845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972182" y="720039"/>
            <a:ext cx="8943340" cy="5083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82F50"/>
                </a:solidFill>
                <a:latin typeface="Calibri"/>
                <a:cs typeface="Calibri"/>
              </a:rPr>
              <a:t>Recycling</a:t>
            </a:r>
            <a:r>
              <a:rPr sz="3600" spc="-75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82F50"/>
                </a:solidFill>
                <a:latin typeface="Calibri"/>
                <a:cs typeface="Calibri"/>
              </a:rPr>
              <a:t>is</a:t>
            </a:r>
            <a:r>
              <a:rPr sz="3600" spc="-50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82F50"/>
                </a:solidFill>
                <a:latin typeface="Calibri"/>
                <a:cs typeface="Calibri"/>
              </a:rPr>
              <a:t>only</a:t>
            </a:r>
            <a:r>
              <a:rPr sz="3600" spc="-60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82F50"/>
                </a:solidFill>
                <a:latin typeface="Calibri"/>
                <a:cs typeface="Calibri"/>
              </a:rPr>
              <a:t>the</a:t>
            </a:r>
            <a:r>
              <a:rPr sz="3600" spc="-70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82F50"/>
                </a:solidFill>
                <a:latin typeface="Calibri"/>
                <a:cs typeface="Calibri"/>
              </a:rPr>
              <a:t>last</a:t>
            </a:r>
            <a:r>
              <a:rPr sz="3600" spc="-65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82F50"/>
                </a:solidFill>
                <a:latin typeface="Calibri"/>
                <a:cs typeface="Calibri"/>
              </a:rPr>
              <a:t>resort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40"/>
              </a:spcBef>
            </a:pPr>
            <a:endParaRPr sz="3600">
              <a:latin typeface="Calibri"/>
              <a:cs typeface="Calibri"/>
            </a:endParaRPr>
          </a:p>
          <a:p>
            <a:pPr marL="1409065">
              <a:lnSpc>
                <a:spcPct val="100000"/>
              </a:lnSpc>
            </a:pPr>
            <a:r>
              <a:rPr sz="3200" spc="-10" dirty="0">
                <a:solidFill>
                  <a:srgbClr val="504F4E"/>
                </a:solidFill>
                <a:latin typeface="Calibri"/>
                <a:cs typeface="Calibri"/>
              </a:rPr>
              <a:t>Reducing</a:t>
            </a:r>
            <a:r>
              <a:rPr sz="3200" spc="-60" dirty="0">
                <a:solidFill>
                  <a:srgbClr val="504F4E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04F4E"/>
                </a:solidFill>
                <a:latin typeface="Calibri"/>
                <a:cs typeface="Calibri"/>
              </a:rPr>
              <a:t>materials</a:t>
            </a:r>
            <a:r>
              <a:rPr sz="3200" spc="-80" dirty="0">
                <a:solidFill>
                  <a:srgbClr val="504F4E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04F4E"/>
                </a:solidFill>
                <a:latin typeface="Calibri"/>
                <a:cs typeface="Calibri"/>
              </a:rPr>
              <a:t>to</a:t>
            </a:r>
            <a:r>
              <a:rPr sz="3200" spc="-60" dirty="0">
                <a:solidFill>
                  <a:srgbClr val="504F4E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mashed-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up</a:t>
            </a:r>
            <a:r>
              <a:rPr sz="32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fragments</a:t>
            </a:r>
            <a:endParaRPr sz="3200">
              <a:latin typeface="Calibri"/>
              <a:cs typeface="Calibri"/>
            </a:endParaRPr>
          </a:p>
          <a:p>
            <a:pPr marL="1866264">
              <a:lnSpc>
                <a:spcPct val="100000"/>
              </a:lnSpc>
              <a:spcBef>
                <a:spcPts val="15"/>
              </a:spcBef>
            </a:pPr>
            <a:r>
              <a:rPr sz="2800" spc="-30" dirty="0">
                <a:solidFill>
                  <a:srgbClr val="504F4E"/>
                </a:solidFill>
                <a:latin typeface="Calibri"/>
                <a:cs typeface="Calibri"/>
              </a:rPr>
              <a:t>Down-</a:t>
            </a:r>
            <a:r>
              <a:rPr sz="2800" spc="-10" dirty="0">
                <a:solidFill>
                  <a:srgbClr val="504F4E"/>
                </a:solidFill>
                <a:latin typeface="Calibri"/>
                <a:cs typeface="Calibri"/>
              </a:rPr>
              <a:t>cycling</a:t>
            </a:r>
            <a:endParaRPr sz="2800">
              <a:latin typeface="Calibri"/>
              <a:cs typeface="Calibri"/>
            </a:endParaRPr>
          </a:p>
          <a:p>
            <a:pPr marL="1866264">
              <a:lnSpc>
                <a:spcPts val="3350"/>
              </a:lnSpc>
            </a:pPr>
            <a:r>
              <a:rPr sz="2800" dirty="0">
                <a:solidFill>
                  <a:srgbClr val="504F4E"/>
                </a:solidFill>
                <a:latin typeface="Calibri"/>
                <a:cs typeface="Calibri"/>
              </a:rPr>
              <a:t>Secondary</a:t>
            </a:r>
            <a:r>
              <a:rPr sz="2800" spc="-65" dirty="0">
                <a:solidFill>
                  <a:srgbClr val="504F4E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04F4E"/>
                </a:solidFill>
                <a:latin typeface="Calibri"/>
                <a:cs typeface="Calibri"/>
              </a:rPr>
              <a:t>material</a:t>
            </a:r>
            <a:r>
              <a:rPr sz="2800" spc="-100" dirty="0">
                <a:solidFill>
                  <a:srgbClr val="504F4E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04F4E"/>
                </a:solidFill>
                <a:latin typeface="Calibri"/>
                <a:cs typeface="Calibri"/>
              </a:rPr>
              <a:t>stream</a:t>
            </a:r>
            <a:r>
              <a:rPr sz="2800" spc="-70" dirty="0">
                <a:solidFill>
                  <a:srgbClr val="504F4E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04F4E"/>
                </a:solidFill>
                <a:latin typeface="Calibri"/>
                <a:cs typeface="Calibri"/>
              </a:rPr>
              <a:t>for</a:t>
            </a:r>
            <a:r>
              <a:rPr sz="2800" spc="-90" dirty="0">
                <a:solidFill>
                  <a:srgbClr val="504F4E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04F4E"/>
                </a:solidFill>
                <a:latin typeface="Calibri"/>
                <a:cs typeface="Calibri"/>
              </a:rPr>
              <a:t>a</a:t>
            </a:r>
            <a:r>
              <a:rPr sz="2800" spc="-85" dirty="0">
                <a:solidFill>
                  <a:srgbClr val="504F4E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04F4E"/>
                </a:solidFill>
                <a:latin typeface="Calibri"/>
                <a:cs typeface="Calibri"/>
              </a:rPr>
              <a:t>linear</a:t>
            </a:r>
            <a:r>
              <a:rPr sz="2800" spc="-90" dirty="0">
                <a:solidFill>
                  <a:srgbClr val="504F4E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504F4E"/>
                </a:solidFill>
                <a:latin typeface="Calibri"/>
                <a:cs typeface="Calibri"/>
              </a:rPr>
              <a:t>economy</a:t>
            </a:r>
            <a:endParaRPr sz="2800">
              <a:latin typeface="Calibri"/>
              <a:cs typeface="Calibri"/>
            </a:endParaRPr>
          </a:p>
          <a:p>
            <a:pPr marL="1409065">
              <a:lnSpc>
                <a:spcPts val="3829"/>
              </a:lnSpc>
            </a:pP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Does</a:t>
            </a:r>
            <a:r>
              <a:rPr sz="32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sz="32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value</a:t>
            </a:r>
            <a:r>
              <a:rPr sz="32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504F4E"/>
                </a:solidFill>
                <a:latin typeface="Calibri"/>
                <a:cs typeface="Calibri"/>
              </a:rPr>
              <a:t>materials</a:t>
            </a:r>
            <a:endParaRPr sz="3200">
              <a:latin typeface="Calibri"/>
              <a:cs typeface="Calibri"/>
            </a:endParaRPr>
          </a:p>
          <a:p>
            <a:pPr marL="1409065" marR="1273810">
              <a:lnSpc>
                <a:spcPct val="100000"/>
              </a:lnSpc>
            </a:pPr>
            <a:r>
              <a:rPr sz="3200" dirty="0">
                <a:solidFill>
                  <a:srgbClr val="504F4E"/>
                </a:solidFill>
                <a:latin typeface="Calibri"/>
                <a:cs typeface="Calibri"/>
              </a:rPr>
              <a:t>Does</a:t>
            </a:r>
            <a:r>
              <a:rPr sz="3200" spc="-80" dirty="0">
                <a:solidFill>
                  <a:srgbClr val="504F4E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04F4E"/>
                </a:solidFill>
                <a:latin typeface="Calibri"/>
                <a:cs typeface="Calibri"/>
              </a:rPr>
              <a:t>not</a:t>
            </a:r>
            <a:r>
              <a:rPr sz="3200" spc="-60" dirty="0">
                <a:solidFill>
                  <a:srgbClr val="504F4E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04F4E"/>
                </a:solidFill>
                <a:latin typeface="Calibri"/>
                <a:cs typeface="Calibri"/>
              </a:rPr>
              <a:t>drive</a:t>
            </a:r>
            <a:r>
              <a:rPr sz="3200" spc="-60" dirty="0">
                <a:solidFill>
                  <a:srgbClr val="504F4E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04F4E"/>
                </a:solidFill>
                <a:latin typeface="Calibri"/>
                <a:cs typeface="Calibri"/>
              </a:rPr>
              <a:t>material</a:t>
            </a:r>
            <a:r>
              <a:rPr sz="3200" spc="-80" dirty="0">
                <a:solidFill>
                  <a:srgbClr val="504F4E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504F4E"/>
                </a:solidFill>
                <a:latin typeface="Calibri"/>
                <a:cs typeface="Calibri"/>
              </a:rPr>
              <a:t>enhancement </a:t>
            </a:r>
            <a:r>
              <a:rPr sz="3200" dirty="0">
                <a:solidFill>
                  <a:srgbClr val="504F4E"/>
                </a:solidFill>
                <a:latin typeface="Calibri"/>
                <a:cs typeface="Calibri"/>
              </a:rPr>
              <a:t>Uses</a:t>
            </a:r>
            <a:r>
              <a:rPr sz="3200" spc="-60" dirty="0">
                <a:solidFill>
                  <a:srgbClr val="504F4E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04F4E"/>
                </a:solidFill>
                <a:latin typeface="Calibri"/>
                <a:cs typeface="Calibri"/>
              </a:rPr>
              <a:t>too</a:t>
            </a:r>
            <a:r>
              <a:rPr sz="3200" spc="-65" dirty="0">
                <a:solidFill>
                  <a:srgbClr val="504F4E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04F4E"/>
                </a:solidFill>
                <a:latin typeface="Calibri"/>
                <a:cs typeface="Calibri"/>
              </a:rPr>
              <a:t>much</a:t>
            </a:r>
            <a:r>
              <a:rPr sz="3200" spc="-35" dirty="0">
                <a:solidFill>
                  <a:srgbClr val="504F4E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energy</a:t>
            </a:r>
            <a:endParaRPr sz="3200">
              <a:latin typeface="Calibri"/>
              <a:cs typeface="Calibri"/>
            </a:endParaRPr>
          </a:p>
          <a:p>
            <a:pPr marL="1409065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solidFill>
                  <a:srgbClr val="504F4E"/>
                </a:solidFill>
                <a:latin typeface="Calibri"/>
                <a:cs typeface="Calibri"/>
              </a:rPr>
              <a:t>A</a:t>
            </a:r>
            <a:r>
              <a:rPr sz="3200" spc="-95" dirty="0">
                <a:solidFill>
                  <a:srgbClr val="504F4E"/>
                </a:solidFill>
                <a:latin typeface="Calibri"/>
                <a:cs typeface="Calibri"/>
              </a:rPr>
              <a:t> </a:t>
            </a:r>
            <a:r>
              <a:rPr sz="3200" u="sng" dirty="0">
                <a:solidFill>
                  <a:srgbClr val="504F4E"/>
                </a:solidFill>
                <a:uFill>
                  <a:solidFill>
                    <a:srgbClr val="504F4E"/>
                  </a:solidFill>
                </a:uFill>
                <a:latin typeface="Calibri"/>
                <a:cs typeface="Calibri"/>
              </a:rPr>
              <a:t>good</a:t>
            </a:r>
            <a:r>
              <a:rPr sz="3200" u="sng" spc="-100" dirty="0">
                <a:solidFill>
                  <a:srgbClr val="504F4E"/>
                </a:solidFill>
                <a:uFill>
                  <a:solidFill>
                    <a:srgbClr val="504F4E"/>
                  </a:solidFill>
                </a:uFill>
                <a:latin typeface="Calibri"/>
                <a:cs typeface="Calibri"/>
              </a:rPr>
              <a:t> </a:t>
            </a:r>
            <a:r>
              <a:rPr sz="3200" u="sng" dirty="0">
                <a:solidFill>
                  <a:srgbClr val="504F4E"/>
                </a:solidFill>
                <a:uFill>
                  <a:solidFill>
                    <a:srgbClr val="504F4E"/>
                  </a:solidFill>
                </a:uFill>
                <a:latin typeface="Calibri"/>
                <a:cs typeface="Calibri"/>
              </a:rPr>
              <a:t>alternative</a:t>
            </a:r>
            <a:r>
              <a:rPr sz="3200" spc="-75" dirty="0">
                <a:solidFill>
                  <a:srgbClr val="504F4E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04F4E"/>
                </a:solidFill>
                <a:latin typeface="Calibri"/>
                <a:cs typeface="Calibri"/>
              </a:rPr>
              <a:t>solution</a:t>
            </a:r>
            <a:r>
              <a:rPr sz="3200" spc="-85" dirty="0">
                <a:solidFill>
                  <a:srgbClr val="504F4E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504F4E"/>
                </a:solidFill>
                <a:latin typeface="Calibri"/>
                <a:cs typeface="Calibri"/>
              </a:rPr>
              <a:t>today</a:t>
            </a:r>
            <a:endParaRPr sz="3200">
              <a:latin typeface="Calibri"/>
              <a:cs typeface="Calibri"/>
            </a:endParaRPr>
          </a:p>
          <a:p>
            <a:pPr marL="1409065">
              <a:lnSpc>
                <a:spcPct val="100000"/>
              </a:lnSpc>
            </a:pP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sz="32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solution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04F4E"/>
                </a:solidFill>
                <a:latin typeface="Calibri"/>
                <a:cs typeface="Calibri"/>
              </a:rPr>
              <a:t>that</a:t>
            </a:r>
            <a:r>
              <a:rPr sz="3200" spc="-50" dirty="0">
                <a:solidFill>
                  <a:srgbClr val="504F4E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04F4E"/>
                </a:solidFill>
                <a:latin typeface="Calibri"/>
                <a:cs typeface="Calibri"/>
              </a:rPr>
              <a:t>copes</a:t>
            </a:r>
            <a:r>
              <a:rPr sz="3200" spc="-80" dirty="0">
                <a:solidFill>
                  <a:srgbClr val="504F4E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04F4E"/>
                </a:solidFill>
                <a:latin typeface="Calibri"/>
                <a:cs typeface="Calibri"/>
              </a:rPr>
              <a:t>with</a:t>
            </a:r>
            <a:r>
              <a:rPr sz="3200" spc="-45" dirty="0">
                <a:solidFill>
                  <a:srgbClr val="504F4E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04F4E"/>
                </a:solidFill>
                <a:latin typeface="Calibri"/>
                <a:cs typeface="Calibri"/>
              </a:rPr>
              <a:t>waste</a:t>
            </a:r>
            <a:r>
              <a:rPr sz="3200" spc="-55" dirty="0">
                <a:solidFill>
                  <a:srgbClr val="504F4E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504F4E"/>
                </a:solidFill>
                <a:latin typeface="Calibri"/>
                <a:cs typeface="Calibri"/>
              </a:rPr>
              <a:t>volumes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338072" y="801623"/>
            <a:ext cx="541020" cy="441959"/>
            <a:chOff x="1338072" y="801623"/>
            <a:chExt cx="541020" cy="441959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8072" y="801623"/>
              <a:ext cx="513588" cy="44196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815084" y="937259"/>
              <a:ext cx="64135" cy="281940"/>
            </a:xfrm>
            <a:custGeom>
              <a:avLst/>
              <a:gdLst/>
              <a:ahLst/>
              <a:cxnLst/>
              <a:rect l="l" t="t" r="r" b="b"/>
              <a:pathLst>
                <a:path w="64135" h="281940">
                  <a:moveTo>
                    <a:pt x="63995" y="16764"/>
                  </a:moveTo>
                  <a:lnTo>
                    <a:pt x="50292" y="16764"/>
                  </a:lnTo>
                  <a:lnTo>
                    <a:pt x="50292" y="0"/>
                  </a:lnTo>
                  <a:lnTo>
                    <a:pt x="10668" y="0"/>
                  </a:lnTo>
                  <a:lnTo>
                    <a:pt x="10668" y="16764"/>
                  </a:lnTo>
                  <a:lnTo>
                    <a:pt x="0" y="16764"/>
                  </a:lnTo>
                  <a:lnTo>
                    <a:pt x="0" y="281940"/>
                  </a:lnTo>
                  <a:lnTo>
                    <a:pt x="63995" y="281940"/>
                  </a:lnTo>
                  <a:lnTo>
                    <a:pt x="63995" y="167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0059" y="937259"/>
            <a:ext cx="11231880" cy="5670805"/>
            <a:chOff x="480059" y="937259"/>
            <a:chExt cx="11231880" cy="56708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0059" y="1341120"/>
              <a:ext cx="11231880" cy="526694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15084" y="937259"/>
              <a:ext cx="64135" cy="281940"/>
            </a:xfrm>
            <a:custGeom>
              <a:avLst/>
              <a:gdLst/>
              <a:ahLst/>
              <a:cxnLst/>
              <a:rect l="l" t="t" r="r" b="b"/>
              <a:pathLst>
                <a:path w="64135" h="281940">
                  <a:moveTo>
                    <a:pt x="63995" y="16764"/>
                  </a:moveTo>
                  <a:lnTo>
                    <a:pt x="50292" y="16764"/>
                  </a:lnTo>
                  <a:lnTo>
                    <a:pt x="50292" y="0"/>
                  </a:lnTo>
                  <a:lnTo>
                    <a:pt x="10668" y="0"/>
                  </a:lnTo>
                  <a:lnTo>
                    <a:pt x="10668" y="16764"/>
                  </a:lnTo>
                  <a:lnTo>
                    <a:pt x="0" y="16764"/>
                  </a:lnTo>
                  <a:lnTo>
                    <a:pt x="0" y="281940"/>
                  </a:lnTo>
                  <a:lnTo>
                    <a:pt x="63995" y="281940"/>
                  </a:lnTo>
                  <a:lnTo>
                    <a:pt x="63995" y="167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947652" y="3924089"/>
            <a:ext cx="177800" cy="7937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i="1" dirty="0">
                <a:latin typeface="Calibri"/>
                <a:cs typeface="Calibri"/>
              </a:rPr>
              <a:t>Source:</a:t>
            </a:r>
            <a:r>
              <a:rPr sz="1200" i="1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Sitra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</a:t>
            </a:r>
            <a:r>
              <a:rPr spc="-125" dirty="0"/>
              <a:t> </a:t>
            </a:r>
            <a:r>
              <a:rPr dirty="0"/>
              <a:t>Circular</a:t>
            </a:r>
            <a:r>
              <a:rPr spc="-105" dirty="0"/>
              <a:t> </a:t>
            </a:r>
            <a:r>
              <a:rPr spc="-10" dirty="0"/>
              <a:t>Economy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72182" y="720039"/>
            <a:ext cx="49853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82F50"/>
                </a:solidFill>
                <a:latin typeface="Calibri"/>
                <a:cs typeface="Calibri"/>
              </a:rPr>
              <a:t>Advances</a:t>
            </a:r>
            <a:r>
              <a:rPr sz="3600" spc="-90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82F50"/>
                </a:solidFill>
                <a:latin typeface="Calibri"/>
                <a:cs typeface="Calibri"/>
              </a:rPr>
              <a:t>across</a:t>
            </a:r>
            <a:r>
              <a:rPr sz="3600" spc="-70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82F50"/>
                </a:solidFill>
                <a:latin typeface="Calibri"/>
                <a:cs typeface="Calibri"/>
              </a:rPr>
              <a:t>the</a:t>
            </a:r>
            <a:r>
              <a:rPr sz="3600" spc="-80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82F50"/>
                </a:solidFill>
                <a:latin typeface="Calibri"/>
                <a:cs typeface="Calibri"/>
              </a:rPr>
              <a:t>Globe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316" y="1772411"/>
            <a:ext cx="10930128" cy="44653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64563" y="740409"/>
            <a:ext cx="5000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82F50"/>
                </a:solidFill>
                <a:latin typeface="Calibri"/>
                <a:cs typeface="Calibri"/>
              </a:rPr>
              <a:t>Examples:</a:t>
            </a:r>
            <a:r>
              <a:rPr sz="3600" spc="-114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82F50"/>
                </a:solidFill>
                <a:latin typeface="Calibri"/>
                <a:cs typeface="Calibri"/>
              </a:rPr>
              <a:t>Policy</a:t>
            </a:r>
            <a:r>
              <a:rPr sz="3600" spc="-125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82F50"/>
                </a:solidFill>
                <a:latin typeface="Calibri"/>
                <a:cs typeface="Calibri"/>
              </a:rPr>
              <a:t>Measures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25" dirty="0"/>
              <a:t> </a:t>
            </a:r>
            <a:r>
              <a:rPr dirty="0"/>
              <a:t>Case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spc="-10" dirty="0"/>
              <a:t>Finland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64563" y="596772"/>
            <a:ext cx="7150734" cy="2496185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sz="3600" spc="-60" dirty="0">
                <a:solidFill>
                  <a:srgbClr val="482F50"/>
                </a:solidFill>
                <a:latin typeface="Calibri"/>
                <a:cs typeface="Calibri"/>
              </a:rPr>
              <a:t>Takeaways</a:t>
            </a:r>
            <a:r>
              <a:rPr sz="3600" spc="-70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82F50"/>
                </a:solidFill>
                <a:latin typeface="Calibri"/>
                <a:cs typeface="Calibri"/>
              </a:rPr>
              <a:t>&amp;</a:t>
            </a:r>
            <a:r>
              <a:rPr sz="3600" spc="-80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82F50"/>
                </a:solidFill>
                <a:latin typeface="Calibri"/>
                <a:cs typeface="Calibri"/>
              </a:rPr>
              <a:t>Expectations</a:t>
            </a:r>
            <a:endParaRPr sz="3600">
              <a:latin typeface="Calibri"/>
              <a:cs typeface="Calibri"/>
            </a:endParaRPr>
          </a:p>
          <a:p>
            <a:pPr marL="280035" algn="ctr">
              <a:lnSpc>
                <a:spcPct val="100000"/>
              </a:lnSpc>
              <a:spcBef>
                <a:spcPts val="755"/>
              </a:spcBef>
            </a:pP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Global</a:t>
            </a:r>
            <a:r>
              <a:rPr sz="2400" b="1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Unique</a:t>
            </a:r>
            <a:r>
              <a:rPr sz="2400" b="1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85858"/>
                </a:solidFill>
                <a:latin typeface="Calibri"/>
                <a:cs typeface="Calibri"/>
              </a:rPr>
              <a:t>Roadmap</a:t>
            </a:r>
            <a:endParaRPr sz="2400">
              <a:latin typeface="Calibri"/>
              <a:cs typeface="Calibri"/>
            </a:endParaRPr>
          </a:p>
          <a:p>
            <a:pPr marL="289560" marR="5080" algn="ctr">
              <a:lnSpc>
                <a:spcPct val="120000"/>
              </a:lnSpc>
            </a:pPr>
            <a:r>
              <a:rPr sz="2400" b="1" spc="-10" dirty="0">
                <a:solidFill>
                  <a:srgbClr val="585858"/>
                </a:solidFill>
                <a:latin typeface="Calibri"/>
                <a:cs typeface="Calibri"/>
              </a:rPr>
              <a:t>Government</a:t>
            </a:r>
            <a:r>
              <a:rPr sz="2400" b="1" spc="-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Vision:</a:t>
            </a:r>
            <a:r>
              <a:rPr sz="2400" b="1"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World</a:t>
            </a:r>
            <a:r>
              <a:rPr sz="2400" b="1" spc="-8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Leader</a:t>
            </a:r>
            <a:r>
              <a:rPr sz="2400" b="1" spc="-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in</a:t>
            </a:r>
            <a:r>
              <a:rPr sz="2400" b="1" spc="-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Circular</a:t>
            </a:r>
            <a:r>
              <a:rPr sz="2400" b="1" spc="-8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85858"/>
                </a:solidFill>
                <a:latin typeface="Calibri"/>
                <a:cs typeface="Calibri"/>
              </a:rPr>
              <a:t>Economy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Added</a:t>
            </a:r>
            <a:r>
              <a:rPr sz="2400" b="1" spc="-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585858"/>
                </a:solidFill>
                <a:latin typeface="Calibri"/>
                <a:cs typeface="Calibri"/>
              </a:rPr>
              <a:t>Value</a:t>
            </a:r>
            <a:r>
              <a:rPr sz="2400" b="1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85858"/>
                </a:solidFill>
                <a:latin typeface="Calibri"/>
                <a:cs typeface="Calibri"/>
              </a:rPr>
              <a:t>Potential:</a:t>
            </a:r>
            <a:r>
              <a:rPr sz="2400" b="1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3bn</a:t>
            </a:r>
            <a:r>
              <a:rPr sz="2400" b="1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Euros</a:t>
            </a:r>
            <a:r>
              <a:rPr sz="2400" b="1" spc="-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for</a:t>
            </a:r>
            <a:r>
              <a:rPr sz="2400" b="1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sz="2400" b="1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85858"/>
                </a:solidFill>
                <a:latin typeface="Calibri"/>
                <a:cs typeface="Calibri"/>
              </a:rPr>
              <a:t>Economy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Additional</a:t>
            </a:r>
            <a:r>
              <a:rPr sz="2400" b="1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Jobs:</a:t>
            </a:r>
            <a:r>
              <a:rPr sz="24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75,000</a:t>
            </a:r>
            <a:r>
              <a:rPr sz="2400" b="1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(Club</a:t>
            </a:r>
            <a:r>
              <a:rPr sz="2400" b="1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sz="2400" b="1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85858"/>
                </a:solidFill>
                <a:latin typeface="Calibri"/>
                <a:cs typeface="Calibri"/>
              </a:rPr>
              <a:t>Rome)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44752" y="3255262"/>
            <a:ext cx="8470900" cy="3495040"/>
            <a:chOff x="1444752" y="3255262"/>
            <a:chExt cx="8470900" cy="349504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8269" y="3398882"/>
              <a:ext cx="8122888" cy="32610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49324" y="3259834"/>
              <a:ext cx="8461375" cy="3485515"/>
            </a:xfrm>
            <a:custGeom>
              <a:avLst/>
              <a:gdLst/>
              <a:ahLst/>
              <a:cxnLst/>
              <a:rect l="l" t="t" r="r" b="b"/>
              <a:pathLst>
                <a:path w="8461375" h="3485515">
                  <a:moveTo>
                    <a:pt x="0" y="3485388"/>
                  </a:moveTo>
                  <a:lnTo>
                    <a:pt x="8461248" y="3485388"/>
                  </a:lnTo>
                  <a:lnTo>
                    <a:pt x="8461248" y="0"/>
                  </a:lnTo>
                  <a:lnTo>
                    <a:pt x="0" y="0"/>
                  </a:lnTo>
                  <a:lnTo>
                    <a:pt x="0" y="3485388"/>
                  </a:lnTo>
                  <a:close/>
                </a:path>
              </a:pathLst>
            </a:custGeom>
            <a:ln w="9144">
              <a:solidFill>
                <a:srgbClr val="585858"/>
              </a:solidFill>
              <a:prstDash val="sysDash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947652" y="3924089"/>
            <a:ext cx="177800" cy="7937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i="1" dirty="0">
                <a:latin typeface="Calibri"/>
                <a:cs typeface="Calibri"/>
              </a:rPr>
              <a:t>Source:</a:t>
            </a:r>
            <a:r>
              <a:rPr sz="1200" i="1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Sitra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8091" y="-70281"/>
            <a:ext cx="49307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25" dirty="0"/>
              <a:t> </a:t>
            </a:r>
            <a:r>
              <a:rPr dirty="0"/>
              <a:t>Case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spc="-10" dirty="0"/>
              <a:t>Finland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761" y="2709798"/>
            <a:ext cx="73323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585858"/>
                </a:solidFill>
              </a:rPr>
              <a:t>Jobs,</a:t>
            </a:r>
            <a:r>
              <a:rPr sz="3600" spc="-80" dirty="0">
                <a:solidFill>
                  <a:srgbClr val="585858"/>
                </a:solidFill>
              </a:rPr>
              <a:t> </a:t>
            </a:r>
            <a:r>
              <a:rPr sz="3600" dirty="0">
                <a:solidFill>
                  <a:srgbClr val="585858"/>
                </a:solidFill>
              </a:rPr>
              <a:t>Activities</a:t>
            </a:r>
            <a:r>
              <a:rPr sz="3600" spc="-70" dirty="0">
                <a:solidFill>
                  <a:srgbClr val="585858"/>
                </a:solidFill>
              </a:rPr>
              <a:t> </a:t>
            </a:r>
            <a:r>
              <a:rPr sz="3600" dirty="0">
                <a:solidFill>
                  <a:srgbClr val="585858"/>
                </a:solidFill>
              </a:rPr>
              <a:t>&amp;</a:t>
            </a:r>
            <a:r>
              <a:rPr sz="3600" spc="-80" dirty="0">
                <a:solidFill>
                  <a:srgbClr val="585858"/>
                </a:solidFill>
              </a:rPr>
              <a:t> </a:t>
            </a:r>
            <a:r>
              <a:rPr sz="3600" dirty="0">
                <a:solidFill>
                  <a:srgbClr val="585858"/>
                </a:solidFill>
              </a:rPr>
              <a:t>the</a:t>
            </a:r>
            <a:r>
              <a:rPr sz="3600" spc="-80" dirty="0">
                <a:solidFill>
                  <a:srgbClr val="585858"/>
                </a:solidFill>
              </a:rPr>
              <a:t> </a:t>
            </a:r>
            <a:r>
              <a:rPr sz="3600" dirty="0">
                <a:solidFill>
                  <a:srgbClr val="585858"/>
                </a:solidFill>
              </a:rPr>
              <a:t>Social</a:t>
            </a:r>
            <a:r>
              <a:rPr sz="3600" spc="-80" dirty="0">
                <a:solidFill>
                  <a:srgbClr val="585858"/>
                </a:solidFill>
              </a:rPr>
              <a:t> </a:t>
            </a:r>
            <a:r>
              <a:rPr sz="3600" spc="-10" dirty="0">
                <a:solidFill>
                  <a:srgbClr val="585858"/>
                </a:solidFill>
              </a:rPr>
              <a:t>Dimension</a:t>
            </a:r>
            <a:endParaRPr sz="3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1698" y="1700783"/>
            <a:ext cx="9320980" cy="47518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996293" y="3041251"/>
            <a:ext cx="152400" cy="14751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i="1" dirty="0">
                <a:latin typeface="Calibri"/>
                <a:cs typeface="Calibri"/>
              </a:rPr>
              <a:t>Source:</a:t>
            </a:r>
            <a:r>
              <a:rPr sz="1000" i="1" spc="-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Green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Alliance,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Sitra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97201" y="720039"/>
            <a:ext cx="75958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82F50"/>
                </a:solidFill>
                <a:latin typeface="Calibri"/>
                <a:cs typeface="Calibri"/>
              </a:rPr>
              <a:t>Product</a:t>
            </a:r>
            <a:r>
              <a:rPr sz="3600" spc="-70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82F50"/>
                </a:solidFill>
                <a:latin typeface="Calibri"/>
                <a:cs typeface="Calibri"/>
              </a:rPr>
              <a:t>Sold</a:t>
            </a:r>
            <a:r>
              <a:rPr sz="3600" spc="-50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82F50"/>
                </a:solidFill>
                <a:latin typeface="Calibri"/>
                <a:cs typeface="Calibri"/>
              </a:rPr>
              <a:t>for</a:t>
            </a:r>
            <a:r>
              <a:rPr sz="3600" spc="-70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82F50"/>
                </a:solidFill>
                <a:latin typeface="Calibri"/>
                <a:cs typeface="Calibri"/>
              </a:rPr>
              <a:t>Reuse</a:t>
            </a:r>
            <a:r>
              <a:rPr sz="3600" spc="-70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82F50"/>
                </a:solidFill>
                <a:latin typeface="Calibri"/>
                <a:cs typeface="Calibri"/>
              </a:rPr>
              <a:t>&amp;</a:t>
            </a:r>
            <a:r>
              <a:rPr sz="3600" spc="-55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82F50"/>
                </a:solidFill>
                <a:latin typeface="Calibri"/>
                <a:cs typeface="Calibri"/>
              </a:rPr>
              <a:t>Remanufacture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74770" algn="l"/>
              </a:tabLst>
            </a:pPr>
            <a:r>
              <a:rPr dirty="0"/>
              <a:t>Jobs,</a:t>
            </a:r>
            <a:r>
              <a:rPr spc="-30" dirty="0"/>
              <a:t> </a:t>
            </a:r>
            <a:r>
              <a:rPr spc="-10" dirty="0"/>
              <a:t>Activities</a:t>
            </a:r>
            <a:r>
              <a:rPr dirty="0"/>
              <a:t>	&amp;</a:t>
            </a:r>
            <a:r>
              <a:rPr spc="-35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Social</a:t>
            </a:r>
            <a:r>
              <a:rPr spc="-30" dirty="0"/>
              <a:t> </a:t>
            </a:r>
            <a:r>
              <a:rPr spc="-10" dirty="0"/>
              <a:t>Dimension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96293" y="3216774"/>
            <a:ext cx="152400" cy="11214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i="1" dirty="0">
                <a:latin typeface="Calibri"/>
                <a:cs typeface="Calibri"/>
              </a:rPr>
              <a:t>Source:</a:t>
            </a:r>
            <a:r>
              <a:rPr sz="1000" i="1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Club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-20" dirty="0">
                <a:latin typeface="Calibri"/>
                <a:cs typeface="Calibri"/>
              </a:rPr>
              <a:t> Rome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161410" y="2213101"/>
            <a:ext cx="7805420" cy="3118485"/>
            <a:chOff x="3161410" y="2213101"/>
            <a:chExt cx="7805420" cy="3118485"/>
          </a:xfrm>
        </p:grpSpPr>
        <p:sp>
          <p:nvSpPr>
            <p:cNvPr id="4" name="object 4"/>
            <p:cNvSpPr/>
            <p:nvPr/>
          </p:nvSpPr>
          <p:spPr>
            <a:xfrm>
              <a:off x="7839328" y="2225801"/>
              <a:ext cx="1551305" cy="617220"/>
            </a:xfrm>
            <a:custGeom>
              <a:avLst/>
              <a:gdLst/>
              <a:ahLst/>
              <a:cxnLst/>
              <a:rect l="l" t="t" r="r" b="b"/>
              <a:pathLst>
                <a:path w="1551304" h="617219">
                  <a:moveTo>
                    <a:pt x="1550797" y="0"/>
                  </a:moveTo>
                  <a:lnTo>
                    <a:pt x="0" y="0"/>
                  </a:lnTo>
                  <a:lnTo>
                    <a:pt x="0" y="617220"/>
                  </a:lnTo>
                  <a:lnTo>
                    <a:pt x="1550797" y="617220"/>
                  </a:lnTo>
                  <a:lnTo>
                    <a:pt x="1550797" y="0"/>
                  </a:lnTo>
                  <a:close/>
                </a:path>
              </a:pathLst>
            </a:custGeom>
            <a:solidFill>
              <a:srgbClr val="AA2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07890" y="2843021"/>
              <a:ext cx="6233160" cy="640080"/>
            </a:xfrm>
            <a:custGeom>
              <a:avLst/>
              <a:gdLst/>
              <a:ahLst/>
              <a:cxnLst/>
              <a:rect l="l" t="t" r="r" b="b"/>
              <a:pathLst>
                <a:path w="6233159" h="640079">
                  <a:moveTo>
                    <a:pt x="1580629" y="0"/>
                  </a:moveTo>
                  <a:lnTo>
                    <a:pt x="0" y="0"/>
                  </a:lnTo>
                  <a:lnTo>
                    <a:pt x="0" y="639572"/>
                  </a:lnTo>
                  <a:lnTo>
                    <a:pt x="1580629" y="639572"/>
                  </a:lnTo>
                  <a:lnTo>
                    <a:pt x="1580629" y="0"/>
                  </a:lnTo>
                  <a:close/>
                </a:path>
                <a:path w="6233159" h="640079">
                  <a:moveTo>
                    <a:pt x="4682236" y="0"/>
                  </a:moveTo>
                  <a:lnTo>
                    <a:pt x="3131439" y="0"/>
                  </a:lnTo>
                  <a:lnTo>
                    <a:pt x="1580642" y="0"/>
                  </a:lnTo>
                  <a:lnTo>
                    <a:pt x="1580642" y="639572"/>
                  </a:lnTo>
                  <a:lnTo>
                    <a:pt x="3131439" y="639572"/>
                  </a:lnTo>
                  <a:lnTo>
                    <a:pt x="4682236" y="639572"/>
                  </a:lnTo>
                  <a:lnTo>
                    <a:pt x="4682236" y="0"/>
                  </a:lnTo>
                  <a:close/>
                </a:path>
                <a:path w="6233159" h="640079">
                  <a:moveTo>
                    <a:pt x="6233160" y="0"/>
                  </a:moveTo>
                  <a:lnTo>
                    <a:pt x="4682363" y="0"/>
                  </a:lnTo>
                  <a:lnTo>
                    <a:pt x="4682363" y="639572"/>
                  </a:lnTo>
                  <a:lnTo>
                    <a:pt x="6233160" y="639572"/>
                  </a:lnTo>
                  <a:lnTo>
                    <a:pt x="6233160" y="0"/>
                  </a:lnTo>
                  <a:close/>
                </a:path>
              </a:pathLst>
            </a:custGeom>
            <a:solidFill>
              <a:srgbClr val="E1CD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07890" y="3482593"/>
              <a:ext cx="6233160" cy="1135380"/>
            </a:xfrm>
            <a:custGeom>
              <a:avLst/>
              <a:gdLst/>
              <a:ahLst/>
              <a:cxnLst/>
              <a:rect l="l" t="t" r="r" b="b"/>
              <a:pathLst>
                <a:path w="6233159" h="1135379">
                  <a:moveTo>
                    <a:pt x="1580629" y="0"/>
                  </a:moveTo>
                  <a:lnTo>
                    <a:pt x="0" y="0"/>
                  </a:lnTo>
                  <a:lnTo>
                    <a:pt x="0" y="1135380"/>
                  </a:lnTo>
                  <a:lnTo>
                    <a:pt x="1580629" y="1135380"/>
                  </a:lnTo>
                  <a:lnTo>
                    <a:pt x="1580629" y="0"/>
                  </a:lnTo>
                  <a:close/>
                </a:path>
                <a:path w="6233159" h="1135379">
                  <a:moveTo>
                    <a:pt x="4682236" y="0"/>
                  </a:moveTo>
                  <a:lnTo>
                    <a:pt x="3131439" y="0"/>
                  </a:lnTo>
                  <a:lnTo>
                    <a:pt x="1580642" y="0"/>
                  </a:lnTo>
                  <a:lnTo>
                    <a:pt x="1580642" y="1135380"/>
                  </a:lnTo>
                  <a:lnTo>
                    <a:pt x="3131439" y="1135380"/>
                  </a:lnTo>
                  <a:lnTo>
                    <a:pt x="4682236" y="1135380"/>
                  </a:lnTo>
                  <a:lnTo>
                    <a:pt x="4682236" y="0"/>
                  </a:lnTo>
                  <a:close/>
                </a:path>
                <a:path w="6233159" h="1135379">
                  <a:moveTo>
                    <a:pt x="6233160" y="0"/>
                  </a:moveTo>
                  <a:lnTo>
                    <a:pt x="4682363" y="0"/>
                  </a:lnTo>
                  <a:lnTo>
                    <a:pt x="4682363" y="1135380"/>
                  </a:lnTo>
                  <a:lnTo>
                    <a:pt x="6233160" y="1135380"/>
                  </a:lnTo>
                  <a:lnTo>
                    <a:pt x="6233160" y="0"/>
                  </a:lnTo>
                  <a:close/>
                </a:path>
              </a:pathLst>
            </a:custGeom>
            <a:solidFill>
              <a:srgbClr val="F0E8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07890" y="4618050"/>
              <a:ext cx="6233160" cy="701040"/>
            </a:xfrm>
            <a:custGeom>
              <a:avLst/>
              <a:gdLst/>
              <a:ahLst/>
              <a:cxnLst/>
              <a:rect l="l" t="t" r="r" b="b"/>
              <a:pathLst>
                <a:path w="6233159" h="701039">
                  <a:moveTo>
                    <a:pt x="1580629" y="0"/>
                  </a:moveTo>
                  <a:lnTo>
                    <a:pt x="0" y="0"/>
                  </a:lnTo>
                  <a:lnTo>
                    <a:pt x="0" y="700709"/>
                  </a:lnTo>
                  <a:lnTo>
                    <a:pt x="1580629" y="700709"/>
                  </a:lnTo>
                  <a:lnTo>
                    <a:pt x="1580629" y="0"/>
                  </a:lnTo>
                  <a:close/>
                </a:path>
                <a:path w="6233159" h="701039">
                  <a:moveTo>
                    <a:pt x="4682236" y="0"/>
                  </a:moveTo>
                  <a:lnTo>
                    <a:pt x="3131439" y="0"/>
                  </a:lnTo>
                  <a:lnTo>
                    <a:pt x="1580642" y="0"/>
                  </a:lnTo>
                  <a:lnTo>
                    <a:pt x="1580642" y="700709"/>
                  </a:lnTo>
                  <a:lnTo>
                    <a:pt x="3131439" y="700709"/>
                  </a:lnTo>
                  <a:lnTo>
                    <a:pt x="4682236" y="700709"/>
                  </a:lnTo>
                  <a:lnTo>
                    <a:pt x="4682236" y="0"/>
                  </a:lnTo>
                  <a:close/>
                </a:path>
                <a:path w="6233159" h="701039">
                  <a:moveTo>
                    <a:pt x="6233160" y="0"/>
                  </a:moveTo>
                  <a:lnTo>
                    <a:pt x="4682363" y="0"/>
                  </a:lnTo>
                  <a:lnTo>
                    <a:pt x="4682363" y="700709"/>
                  </a:lnTo>
                  <a:lnTo>
                    <a:pt x="6233160" y="700709"/>
                  </a:lnTo>
                  <a:lnTo>
                    <a:pt x="6233160" y="0"/>
                  </a:lnTo>
                  <a:close/>
                </a:path>
              </a:pathLst>
            </a:custGeom>
            <a:solidFill>
              <a:srgbClr val="E1CD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07889" y="2219451"/>
              <a:ext cx="4682490" cy="3105785"/>
            </a:xfrm>
            <a:custGeom>
              <a:avLst/>
              <a:gdLst/>
              <a:ahLst/>
              <a:cxnLst/>
              <a:rect l="l" t="t" r="r" b="b"/>
              <a:pathLst>
                <a:path w="4682490" h="3105785">
                  <a:moveTo>
                    <a:pt x="0" y="0"/>
                  </a:moveTo>
                  <a:lnTo>
                    <a:pt x="0" y="3105658"/>
                  </a:lnTo>
                </a:path>
                <a:path w="4682490" h="3105785">
                  <a:moveTo>
                    <a:pt x="1580642" y="0"/>
                  </a:moveTo>
                  <a:lnTo>
                    <a:pt x="1580642" y="3105658"/>
                  </a:lnTo>
                </a:path>
                <a:path w="4682490" h="3105785">
                  <a:moveTo>
                    <a:pt x="3131439" y="0"/>
                  </a:moveTo>
                  <a:lnTo>
                    <a:pt x="3131439" y="3105658"/>
                  </a:lnTo>
                </a:path>
                <a:path w="4682490" h="3105785">
                  <a:moveTo>
                    <a:pt x="4682363" y="0"/>
                  </a:moveTo>
                  <a:lnTo>
                    <a:pt x="4682363" y="310565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80460" y="2843021"/>
              <a:ext cx="7767320" cy="0"/>
            </a:xfrm>
            <a:custGeom>
              <a:avLst/>
              <a:gdLst/>
              <a:ahLst/>
              <a:cxnLst/>
              <a:rect l="l" t="t" r="r" b="b"/>
              <a:pathLst>
                <a:path w="7767320">
                  <a:moveTo>
                    <a:pt x="0" y="0"/>
                  </a:moveTo>
                  <a:lnTo>
                    <a:pt x="7766938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80460" y="2219451"/>
              <a:ext cx="7767320" cy="3105785"/>
            </a:xfrm>
            <a:custGeom>
              <a:avLst/>
              <a:gdLst/>
              <a:ahLst/>
              <a:cxnLst/>
              <a:rect l="l" t="t" r="r" b="b"/>
              <a:pathLst>
                <a:path w="7767320" h="3105785">
                  <a:moveTo>
                    <a:pt x="0" y="1263142"/>
                  </a:moveTo>
                  <a:lnTo>
                    <a:pt x="7766938" y="1263142"/>
                  </a:lnTo>
                </a:path>
                <a:path w="7767320" h="3105785">
                  <a:moveTo>
                    <a:pt x="0" y="2398522"/>
                  </a:moveTo>
                  <a:lnTo>
                    <a:pt x="7766938" y="2398522"/>
                  </a:lnTo>
                </a:path>
                <a:path w="7767320" h="3105785">
                  <a:moveTo>
                    <a:pt x="6350" y="0"/>
                  </a:moveTo>
                  <a:lnTo>
                    <a:pt x="6350" y="3105658"/>
                  </a:lnTo>
                </a:path>
                <a:path w="7767320" h="3105785">
                  <a:moveTo>
                    <a:pt x="7760588" y="0"/>
                  </a:moveTo>
                  <a:lnTo>
                    <a:pt x="7760588" y="3105658"/>
                  </a:lnTo>
                </a:path>
                <a:path w="7767320" h="3105785">
                  <a:moveTo>
                    <a:pt x="0" y="6350"/>
                  </a:moveTo>
                  <a:lnTo>
                    <a:pt x="7766938" y="6350"/>
                  </a:lnTo>
                </a:path>
                <a:path w="7767320" h="3105785">
                  <a:moveTo>
                    <a:pt x="0" y="3099308"/>
                  </a:moveTo>
                  <a:lnTo>
                    <a:pt x="7766938" y="309930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193160" y="2232151"/>
            <a:ext cx="1508760" cy="591820"/>
          </a:xfrm>
          <a:prstGeom prst="rect">
            <a:avLst/>
          </a:prstGeom>
          <a:solidFill>
            <a:srgbClr val="AA2B1E"/>
          </a:solidFill>
        </p:spPr>
        <p:txBody>
          <a:bodyPr vert="horz" wrap="square" lIns="0" tIns="13335" rIns="0" bIns="0" rtlCol="0">
            <a:spAutoFit/>
          </a:bodyPr>
          <a:lstStyle/>
          <a:p>
            <a:pPr marL="253365" marR="213995" indent="-32384">
              <a:lnSpc>
                <a:spcPct val="100000"/>
              </a:lnSpc>
              <a:spcBef>
                <a:spcPts val="105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Decoupling Strategies: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14240" y="2232151"/>
            <a:ext cx="1568450" cy="591820"/>
          </a:xfrm>
          <a:prstGeom prst="rect">
            <a:avLst/>
          </a:prstGeom>
          <a:solidFill>
            <a:srgbClr val="AA2B1E"/>
          </a:solidFill>
        </p:spPr>
        <p:txBody>
          <a:bodyPr vert="horz" wrap="square" lIns="0" tIns="15875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125"/>
              </a:spcBef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Renewable</a:t>
            </a:r>
            <a:r>
              <a:rPr sz="15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20" dirty="0">
                <a:solidFill>
                  <a:srgbClr val="FFFFFF"/>
                </a:solidFill>
                <a:latin typeface="Calibri"/>
                <a:cs typeface="Calibri"/>
              </a:rPr>
              <a:t>Case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94882" y="2232151"/>
            <a:ext cx="1538605" cy="591820"/>
          </a:xfrm>
          <a:prstGeom prst="rect">
            <a:avLst/>
          </a:prstGeom>
          <a:solidFill>
            <a:srgbClr val="AA2B1E"/>
          </a:solidFill>
        </p:spPr>
        <p:txBody>
          <a:bodyPr vert="horz" wrap="square" lIns="0" tIns="15875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125"/>
              </a:spcBef>
            </a:pPr>
            <a:r>
              <a:rPr sz="1500" b="1" spc="-20" dirty="0">
                <a:solidFill>
                  <a:srgbClr val="FFFFFF"/>
                </a:solidFill>
                <a:latin typeface="Calibri"/>
                <a:cs typeface="Calibri"/>
              </a:rPr>
              <a:t>Energy-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efficiency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45679" y="2235834"/>
            <a:ext cx="15386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1160" marR="381000" indent="12065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Material- efficiency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50323" y="2254757"/>
            <a:ext cx="1480185" cy="569595"/>
          </a:xfrm>
          <a:prstGeom prst="rect">
            <a:avLst/>
          </a:prstGeom>
          <a:solidFill>
            <a:srgbClr val="AA2B1E"/>
          </a:solidFill>
        </p:spPr>
        <p:txBody>
          <a:bodyPr vert="horz" wrap="square" lIns="0" tIns="1270" rIns="0" bIns="0" rtlCol="0">
            <a:spAutoFit/>
          </a:bodyPr>
          <a:lstStyle/>
          <a:p>
            <a:pPr marL="311150" marR="351790" indent="51435">
              <a:lnSpc>
                <a:spcPts val="1800"/>
              </a:lnSpc>
              <a:spcBef>
                <a:spcPts val="10"/>
              </a:spcBef>
            </a:pP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 Three Combined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93160" y="2862072"/>
            <a:ext cx="1508760" cy="614680"/>
          </a:xfrm>
          <a:prstGeom prst="rect">
            <a:avLst/>
          </a:prstGeom>
          <a:solidFill>
            <a:srgbClr val="E1CDCC"/>
          </a:solidFill>
        </p:spPr>
        <p:txBody>
          <a:bodyPr vert="horz" wrap="square" lIns="0" tIns="60325" rIns="0" bIns="0" rtlCol="0">
            <a:spAutoFit/>
          </a:bodyPr>
          <a:lstStyle/>
          <a:p>
            <a:pPr marL="62230" marR="636905">
              <a:lnSpc>
                <a:spcPct val="100000"/>
              </a:lnSpc>
              <a:spcBef>
                <a:spcPts val="475"/>
              </a:spcBef>
            </a:pPr>
            <a:r>
              <a:rPr sz="1500" b="1" spc="-10" dirty="0">
                <a:latin typeface="Calibri"/>
                <a:cs typeface="Calibri"/>
              </a:rPr>
              <a:t>Emission Reduction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04282" y="3031998"/>
            <a:ext cx="3873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-</a:t>
            </a:r>
            <a:r>
              <a:rPr sz="1400" spc="-25" dirty="0">
                <a:latin typeface="Calibri"/>
                <a:cs typeface="Calibri"/>
              </a:rPr>
              <a:t>50%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81902" y="3031998"/>
            <a:ext cx="96329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Around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25" dirty="0">
                <a:latin typeface="Calibri"/>
                <a:cs typeface="Calibri"/>
              </a:rPr>
              <a:t>30%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69402" y="3031998"/>
            <a:ext cx="89026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-3%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25" dirty="0">
                <a:latin typeface="Calibri"/>
                <a:cs typeface="Calibri"/>
              </a:rPr>
              <a:t>10%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676256" y="3031998"/>
            <a:ext cx="9804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-66%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25" dirty="0">
                <a:latin typeface="Calibri"/>
                <a:cs typeface="Calibri"/>
              </a:rPr>
              <a:t>69%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86810" y="3482594"/>
            <a:ext cx="1521460" cy="1135380"/>
          </a:xfrm>
          <a:prstGeom prst="rect">
            <a:avLst/>
          </a:prstGeom>
          <a:solidFill>
            <a:srgbClr val="F0E8E7"/>
          </a:solidFill>
          <a:ln w="127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Times New Roman"/>
              <a:cs typeface="Times New Roman"/>
            </a:endParaRPr>
          </a:p>
          <a:p>
            <a:pPr marL="68580">
              <a:lnSpc>
                <a:spcPct val="100000"/>
              </a:lnSpc>
            </a:pPr>
            <a:r>
              <a:rPr sz="1500" b="1" dirty="0">
                <a:latin typeface="Calibri"/>
                <a:cs typeface="Calibri"/>
              </a:rPr>
              <a:t>Additional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spc="-20" dirty="0">
                <a:latin typeface="Calibri"/>
                <a:cs typeface="Calibri"/>
              </a:rPr>
              <a:t>Jobs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54702" y="3706114"/>
            <a:ext cx="127635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+15,000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(SW+FL);</a:t>
            </a:r>
            <a:endParaRPr sz="1400">
              <a:latin typeface="Calibri"/>
              <a:cs typeface="Calibri"/>
            </a:endParaRPr>
          </a:p>
          <a:p>
            <a:pPr marL="10795"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+50,000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(NL);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53178" y="4133215"/>
            <a:ext cx="12903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+100,000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(FR+SP)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20942" y="3599434"/>
            <a:ext cx="108648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+15,000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(FL);</a:t>
            </a:r>
            <a:endParaRPr sz="1400">
              <a:latin typeface="Calibri"/>
              <a:cs typeface="Calibri"/>
            </a:endParaRPr>
          </a:p>
          <a:p>
            <a:pPr marL="33655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+20,000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(SW);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+100,000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(NL);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18834" y="4239895"/>
            <a:ext cx="12903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+200,000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(FR+SP)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971281" y="3599434"/>
            <a:ext cx="12763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+50,000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(SW+FL);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071866" y="3812488"/>
            <a:ext cx="1086485" cy="66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+100,000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(NL);</a:t>
            </a:r>
            <a:endParaRPr sz="140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+200,000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(SP);</a:t>
            </a:r>
            <a:endParaRPr sz="14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+300,000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(FR);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86810" y="4617973"/>
            <a:ext cx="1521460" cy="701040"/>
          </a:xfrm>
          <a:prstGeom prst="rect">
            <a:avLst/>
          </a:prstGeom>
          <a:solidFill>
            <a:srgbClr val="E1CDCC"/>
          </a:solidFill>
          <a:ln w="12700">
            <a:solidFill>
              <a:srgbClr val="FFFFFF"/>
            </a:solidFill>
          </a:ln>
        </p:spPr>
        <p:txBody>
          <a:bodyPr vert="horz" wrap="square" lIns="0" tIns="110489" rIns="0" bIns="0" rtlCol="0">
            <a:spAutoFit/>
          </a:bodyPr>
          <a:lstStyle/>
          <a:p>
            <a:pPr marL="68580" marR="342900">
              <a:lnSpc>
                <a:spcPct val="100000"/>
              </a:lnSpc>
              <a:spcBef>
                <a:spcPts val="869"/>
              </a:spcBef>
            </a:pPr>
            <a:r>
              <a:rPr sz="1500" b="1" spc="-20" dirty="0">
                <a:latin typeface="Calibri"/>
                <a:cs typeface="Calibri"/>
              </a:rPr>
              <a:t>Trade</a:t>
            </a:r>
            <a:r>
              <a:rPr sz="1500" b="1" spc="-55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Balance Effects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927853" y="4731258"/>
            <a:ext cx="11410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+0.3%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+0.7%</a:t>
            </a:r>
            <a:endParaRPr sz="14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of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GDP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06285" y="4731258"/>
            <a:ext cx="9169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0%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10" dirty="0">
                <a:latin typeface="Calibri"/>
                <a:cs typeface="Calibri"/>
              </a:rPr>
              <a:t> +0.4%</a:t>
            </a:r>
            <a:endParaRPr sz="14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of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GDP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180069" y="4731258"/>
            <a:ext cx="8693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+1%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+2%</a:t>
            </a:r>
            <a:endParaRPr sz="14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of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GDP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664065" y="4731258"/>
            <a:ext cx="100456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+1.5%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25" dirty="0">
                <a:latin typeface="Calibri"/>
                <a:cs typeface="Calibri"/>
              </a:rPr>
              <a:t> +3%</a:t>
            </a:r>
            <a:endParaRPr sz="14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of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GDP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085459" y="4079494"/>
            <a:ext cx="19272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46860" algn="l"/>
              </a:tabLst>
            </a:pPr>
            <a:r>
              <a:rPr sz="6000" b="1" spc="-50" dirty="0">
                <a:solidFill>
                  <a:srgbClr val="B8C91A"/>
                </a:solidFill>
                <a:latin typeface="Calibri"/>
                <a:cs typeface="Calibri"/>
              </a:rPr>
              <a:t>+</a:t>
            </a:r>
            <a:r>
              <a:rPr sz="6000" b="1" dirty="0">
                <a:solidFill>
                  <a:srgbClr val="B8C91A"/>
                </a:solidFill>
                <a:latin typeface="Calibri"/>
                <a:cs typeface="Calibri"/>
              </a:rPr>
              <a:t>	</a:t>
            </a:r>
            <a:r>
              <a:rPr sz="6000" b="1" spc="-2965" dirty="0">
                <a:solidFill>
                  <a:srgbClr val="B8C91A"/>
                </a:solidFill>
                <a:latin typeface="Calibri"/>
                <a:cs typeface="Calibri"/>
              </a:rPr>
              <a:t>+</a:t>
            </a:r>
            <a:endParaRPr sz="60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029200" y="2197607"/>
            <a:ext cx="6177280" cy="4040504"/>
            <a:chOff x="5029200" y="2197607"/>
            <a:chExt cx="6177280" cy="4040504"/>
          </a:xfrm>
        </p:grpSpPr>
        <p:sp>
          <p:nvSpPr>
            <p:cNvPr id="35" name="object 35"/>
            <p:cNvSpPr/>
            <p:nvPr/>
          </p:nvSpPr>
          <p:spPr>
            <a:xfrm>
              <a:off x="9421367" y="2226563"/>
              <a:ext cx="1537970" cy="3086100"/>
            </a:xfrm>
            <a:custGeom>
              <a:avLst/>
              <a:gdLst/>
              <a:ahLst/>
              <a:cxnLst/>
              <a:rect l="l" t="t" r="r" b="b"/>
              <a:pathLst>
                <a:path w="1537970" h="3086100">
                  <a:moveTo>
                    <a:pt x="0" y="3086100"/>
                  </a:moveTo>
                  <a:lnTo>
                    <a:pt x="1537716" y="3086100"/>
                  </a:lnTo>
                  <a:lnTo>
                    <a:pt x="1537716" y="0"/>
                  </a:lnTo>
                  <a:lnTo>
                    <a:pt x="0" y="0"/>
                  </a:lnTo>
                  <a:lnTo>
                    <a:pt x="0" y="3086100"/>
                  </a:lnTo>
                  <a:close/>
                </a:path>
              </a:pathLst>
            </a:custGeom>
            <a:ln w="57911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16624" y="5312663"/>
              <a:ext cx="923544" cy="92506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9200" y="5312663"/>
              <a:ext cx="925068" cy="92506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36664" y="5312663"/>
              <a:ext cx="925068" cy="92506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87055" y="5312663"/>
              <a:ext cx="925068" cy="92506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34527" y="5312663"/>
              <a:ext cx="925068" cy="92506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74379" y="5312663"/>
              <a:ext cx="1822704" cy="92506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19488" y="5312663"/>
              <a:ext cx="925068" cy="92506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60864" y="5312663"/>
              <a:ext cx="923544" cy="92506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2428" y="5312663"/>
              <a:ext cx="923544" cy="925068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6103746" y="2917647"/>
            <a:ext cx="4630420" cy="1668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705"/>
              </a:lnSpc>
              <a:spcBef>
                <a:spcPts val="100"/>
              </a:spcBef>
              <a:tabLst>
                <a:tab pos="1549400" algn="l"/>
                <a:tab pos="3114040" algn="l"/>
              </a:tabLst>
            </a:pPr>
            <a:r>
              <a:rPr sz="6000" b="1" spc="-50" dirty="0">
                <a:solidFill>
                  <a:srgbClr val="B8C91A"/>
                </a:solidFill>
                <a:latin typeface="Calibri"/>
                <a:cs typeface="Calibri"/>
              </a:rPr>
              <a:t>+</a:t>
            </a:r>
            <a:r>
              <a:rPr sz="6000" b="1" dirty="0">
                <a:solidFill>
                  <a:srgbClr val="B8C91A"/>
                </a:solidFill>
                <a:latin typeface="Calibri"/>
                <a:cs typeface="Calibri"/>
              </a:rPr>
              <a:t>	</a:t>
            </a:r>
            <a:r>
              <a:rPr sz="6000" b="1" spc="-50" dirty="0">
                <a:solidFill>
                  <a:srgbClr val="B8C91A"/>
                </a:solidFill>
                <a:latin typeface="Calibri"/>
                <a:cs typeface="Calibri"/>
              </a:rPr>
              <a:t>+</a:t>
            </a:r>
            <a:r>
              <a:rPr sz="6000" b="1" dirty="0">
                <a:solidFill>
                  <a:srgbClr val="B8C91A"/>
                </a:solidFill>
                <a:latin typeface="Calibri"/>
                <a:cs typeface="Calibri"/>
              </a:rPr>
              <a:t>	+</a:t>
            </a:r>
            <a:r>
              <a:rPr sz="6000" b="1" spc="-570" dirty="0">
                <a:solidFill>
                  <a:srgbClr val="B8C91A"/>
                </a:solidFill>
                <a:latin typeface="Calibri"/>
                <a:cs typeface="Calibri"/>
              </a:rPr>
              <a:t> </a:t>
            </a:r>
            <a:r>
              <a:rPr sz="2100" baseline="1984" dirty="0">
                <a:latin typeface="Calibri"/>
                <a:cs typeface="Calibri"/>
              </a:rPr>
              <a:t>+75,000</a:t>
            </a:r>
            <a:r>
              <a:rPr sz="2100" spc="-104" baseline="1984" dirty="0">
                <a:latin typeface="Calibri"/>
                <a:cs typeface="Calibri"/>
              </a:rPr>
              <a:t> </a:t>
            </a:r>
            <a:r>
              <a:rPr sz="2100" spc="-15" baseline="1984" dirty="0">
                <a:latin typeface="Calibri"/>
                <a:cs typeface="Calibri"/>
              </a:rPr>
              <a:t>(FL);</a:t>
            </a:r>
            <a:endParaRPr sz="2100" baseline="1984">
              <a:latin typeface="Calibri"/>
              <a:cs typeface="Calibri"/>
            </a:endParaRPr>
          </a:p>
          <a:p>
            <a:pPr marR="5080" algn="r">
              <a:lnSpc>
                <a:spcPts val="1185"/>
              </a:lnSpc>
            </a:pPr>
            <a:r>
              <a:rPr sz="1400" dirty="0">
                <a:latin typeface="Calibri"/>
                <a:cs typeface="Calibri"/>
              </a:rPr>
              <a:t>+100,000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(SW);</a:t>
            </a:r>
            <a:endParaRPr sz="1400">
              <a:latin typeface="Calibri"/>
              <a:cs typeface="Calibri"/>
            </a:endParaRPr>
          </a:p>
          <a:p>
            <a:pPr marR="29209" algn="r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+200,000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(NL);</a:t>
            </a:r>
            <a:endParaRPr sz="1400">
              <a:latin typeface="Calibri"/>
              <a:cs typeface="Calibri"/>
            </a:endParaRPr>
          </a:p>
          <a:p>
            <a:pPr marR="36830" algn="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+400,000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(SP);</a:t>
            </a:r>
            <a:endParaRPr sz="1400">
              <a:latin typeface="Calibri"/>
              <a:cs typeface="Calibri"/>
            </a:endParaRPr>
          </a:p>
          <a:p>
            <a:pPr marR="34290" algn="r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+500,000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(FR);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205721" y="4079494"/>
            <a:ext cx="40513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50" dirty="0">
                <a:solidFill>
                  <a:srgbClr val="B8C91A"/>
                </a:solidFill>
                <a:latin typeface="Calibri"/>
                <a:cs typeface="Calibri"/>
              </a:rPr>
              <a:t>+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26568" y="-205655"/>
            <a:ext cx="9759950" cy="152019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  <a:tabLst>
                <a:tab pos="3874770" algn="l"/>
              </a:tabLst>
            </a:pPr>
            <a:r>
              <a:rPr sz="4800" b="1" dirty="0">
                <a:solidFill>
                  <a:srgbClr val="482F50"/>
                </a:solidFill>
                <a:latin typeface="Calibri"/>
                <a:cs typeface="Calibri"/>
              </a:rPr>
              <a:t>Jobs,</a:t>
            </a:r>
            <a:r>
              <a:rPr sz="4800" b="1" spc="-30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4800" b="1" spc="-10" dirty="0">
                <a:solidFill>
                  <a:srgbClr val="482F50"/>
                </a:solidFill>
                <a:latin typeface="Calibri"/>
                <a:cs typeface="Calibri"/>
              </a:rPr>
              <a:t>Activities</a:t>
            </a:r>
            <a:r>
              <a:rPr sz="4800" b="1" dirty="0">
                <a:solidFill>
                  <a:srgbClr val="482F50"/>
                </a:solidFill>
                <a:latin typeface="Calibri"/>
                <a:cs typeface="Calibri"/>
              </a:rPr>
              <a:t>	&amp;</a:t>
            </a:r>
            <a:r>
              <a:rPr sz="4800" b="1" spc="-35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4800" b="1" dirty="0">
                <a:solidFill>
                  <a:srgbClr val="482F50"/>
                </a:solidFill>
                <a:latin typeface="Calibri"/>
                <a:cs typeface="Calibri"/>
              </a:rPr>
              <a:t>the</a:t>
            </a:r>
            <a:r>
              <a:rPr sz="4800" b="1" spc="-40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4800" b="1" dirty="0">
                <a:solidFill>
                  <a:srgbClr val="482F50"/>
                </a:solidFill>
                <a:latin typeface="Calibri"/>
                <a:cs typeface="Calibri"/>
              </a:rPr>
              <a:t>Social</a:t>
            </a:r>
            <a:r>
              <a:rPr sz="4800" b="1" spc="-30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4800" b="1" spc="-10" dirty="0">
                <a:solidFill>
                  <a:srgbClr val="482F50"/>
                </a:solidFill>
                <a:latin typeface="Calibri"/>
                <a:cs typeface="Calibri"/>
              </a:rPr>
              <a:t>Dimension</a:t>
            </a:r>
            <a:endParaRPr sz="4800">
              <a:latin typeface="Calibri"/>
              <a:cs typeface="Calibri"/>
            </a:endParaRPr>
          </a:p>
          <a:p>
            <a:pPr marL="1750695">
              <a:lnSpc>
                <a:spcPct val="100000"/>
              </a:lnSpc>
              <a:spcBef>
                <a:spcPts val="725"/>
              </a:spcBef>
            </a:pPr>
            <a:r>
              <a:rPr sz="3600" dirty="0">
                <a:solidFill>
                  <a:srgbClr val="482F50"/>
                </a:solidFill>
                <a:latin typeface="Calibri"/>
                <a:cs typeface="Calibri"/>
              </a:rPr>
              <a:t>Winners:</a:t>
            </a:r>
            <a:r>
              <a:rPr sz="3600" spc="-80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82F50"/>
                </a:solidFill>
                <a:latin typeface="Calibri"/>
                <a:cs typeface="Calibri"/>
              </a:rPr>
              <a:t>jobs</a:t>
            </a:r>
            <a:r>
              <a:rPr sz="3600" spc="-70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82F50"/>
                </a:solidFill>
                <a:latin typeface="Calibri"/>
                <a:cs typeface="Calibri"/>
              </a:rPr>
              <a:t>&amp;</a:t>
            </a:r>
            <a:r>
              <a:rPr sz="3600" spc="-60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82F50"/>
                </a:solidFill>
                <a:latin typeface="Calibri"/>
                <a:cs typeface="Calibri"/>
              </a:rPr>
              <a:t>climate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66700" y="2473451"/>
            <a:ext cx="1910080" cy="1588135"/>
          </a:xfrm>
          <a:prstGeom prst="rect">
            <a:avLst/>
          </a:prstGeom>
          <a:ln w="57912">
            <a:solidFill>
              <a:srgbClr val="5B9BD4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144780" marR="95250" indent="-47625" algn="just">
              <a:lnSpc>
                <a:spcPct val="100000"/>
              </a:lnSpc>
              <a:spcBef>
                <a:spcPts val="120"/>
              </a:spcBef>
            </a:pPr>
            <a:r>
              <a:rPr sz="3200" dirty="0">
                <a:solidFill>
                  <a:srgbClr val="5B9BD4"/>
                </a:solidFill>
                <a:latin typeface="Calibri"/>
                <a:cs typeface="Calibri"/>
              </a:rPr>
              <a:t>Up</a:t>
            </a:r>
            <a:r>
              <a:rPr sz="3200" spc="-4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B9BD4"/>
                </a:solidFill>
                <a:latin typeface="Calibri"/>
                <a:cs typeface="Calibri"/>
              </a:rPr>
              <a:t>to</a:t>
            </a:r>
            <a:r>
              <a:rPr sz="3200" spc="-25" dirty="0">
                <a:solidFill>
                  <a:srgbClr val="5B9BD4"/>
                </a:solidFill>
                <a:latin typeface="Calibri"/>
                <a:cs typeface="Calibri"/>
              </a:rPr>
              <a:t> 70% </a:t>
            </a:r>
            <a:r>
              <a:rPr sz="3200" dirty="0">
                <a:solidFill>
                  <a:srgbClr val="5B9BD4"/>
                </a:solidFill>
                <a:latin typeface="Calibri"/>
                <a:cs typeface="Calibri"/>
              </a:rPr>
              <a:t>Less</a:t>
            </a:r>
            <a:r>
              <a:rPr sz="3200" spc="-25" dirty="0">
                <a:solidFill>
                  <a:srgbClr val="5B9BD4"/>
                </a:solidFill>
                <a:latin typeface="Calibri"/>
                <a:cs typeface="Calibri"/>
              </a:rPr>
              <a:t> CO2 </a:t>
            </a:r>
            <a:r>
              <a:rPr sz="3200" spc="-10" dirty="0">
                <a:solidFill>
                  <a:srgbClr val="5B9BD4"/>
                </a:solidFill>
                <a:latin typeface="Calibri"/>
                <a:cs typeface="Calibri"/>
              </a:rPr>
              <a:t>Emissions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815084" y="937259"/>
            <a:ext cx="64135" cy="281940"/>
          </a:xfrm>
          <a:custGeom>
            <a:avLst/>
            <a:gdLst/>
            <a:ahLst/>
            <a:cxnLst/>
            <a:rect l="l" t="t" r="r" b="b"/>
            <a:pathLst>
              <a:path w="64135" h="281940">
                <a:moveTo>
                  <a:pt x="63995" y="16764"/>
                </a:moveTo>
                <a:lnTo>
                  <a:pt x="50292" y="16764"/>
                </a:lnTo>
                <a:lnTo>
                  <a:pt x="50292" y="0"/>
                </a:lnTo>
                <a:lnTo>
                  <a:pt x="10668" y="0"/>
                </a:lnTo>
                <a:lnTo>
                  <a:pt x="10668" y="16764"/>
                </a:lnTo>
                <a:lnTo>
                  <a:pt x="0" y="16764"/>
                </a:lnTo>
                <a:lnTo>
                  <a:pt x="0" y="281940"/>
                </a:lnTo>
                <a:lnTo>
                  <a:pt x="63995" y="281940"/>
                </a:lnTo>
                <a:lnTo>
                  <a:pt x="63995" y="16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7841" y="2531046"/>
            <a:ext cx="5615305" cy="178244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469265" algn="l"/>
              </a:tabLst>
            </a:pP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Economic</a:t>
            </a:r>
            <a:r>
              <a:rPr sz="2400" b="1" spc="-11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85858"/>
                </a:solidFill>
                <a:latin typeface="Calibri"/>
                <a:cs typeface="Calibri"/>
              </a:rPr>
              <a:t>Strategies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469265" algn="l"/>
              </a:tabLst>
            </a:pP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Concept</a:t>
            </a:r>
            <a:r>
              <a:rPr sz="2400" b="1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&amp;</a:t>
            </a:r>
            <a:r>
              <a:rPr sz="24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85858"/>
                </a:solidFill>
                <a:latin typeface="Calibri"/>
                <a:cs typeface="Calibri"/>
              </a:rPr>
              <a:t>Principles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69265" algn="l"/>
              </a:tabLst>
            </a:pP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sz="2400" b="1"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Economic</a:t>
            </a:r>
            <a:r>
              <a:rPr sz="2400" b="1" spc="-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85858"/>
                </a:solidFill>
                <a:latin typeface="Calibri"/>
                <a:cs typeface="Calibri"/>
              </a:rPr>
              <a:t>Potential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69265" algn="l"/>
              </a:tabLst>
            </a:pP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Jobs,</a:t>
            </a:r>
            <a:r>
              <a:rPr sz="24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Activities</a:t>
            </a:r>
            <a:r>
              <a:rPr sz="24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r>
              <a:rPr sz="2400" b="1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sz="2400" b="1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Social</a:t>
            </a:r>
            <a:r>
              <a:rPr sz="2400" b="1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85858"/>
                </a:solidFill>
                <a:latin typeface="Calibri"/>
                <a:cs typeface="Calibri"/>
              </a:rPr>
              <a:t>Dimension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4176" y="600138"/>
            <a:ext cx="5127625" cy="90487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sz="2400" b="1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Circular</a:t>
            </a:r>
            <a:r>
              <a:rPr sz="2400" b="1"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Economy:</a:t>
            </a:r>
            <a:r>
              <a:rPr sz="2400" b="1" spc="-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Concept</a:t>
            </a:r>
            <a:r>
              <a:rPr sz="2400" b="1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&amp;</a:t>
            </a:r>
            <a:r>
              <a:rPr sz="2400" b="1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85858"/>
                </a:solidFill>
                <a:latin typeface="Calibri"/>
                <a:cs typeface="Calibri"/>
              </a:rPr>
              <a:t>Trends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spc="-10" dirty="0">
                <a:solidFill>
                  <a:srgbClr val="585858"/>
                </a:solidFill>
                <a:latin typeface="Calibri"/>
                <a:cs typeface="Calibri"/>
              </a:rPr>
              <a:t>Content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Economic</a:t>
            </a:r>
            <a:r>
              <a:rPr spc="-150" dirty="0"/>
              <a:t> </a:t>
            </a:r>
            <a:r>
              <a:rPr spc="-20" dirty="0"/>
              <a:t>Strategies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72182" y="720039"/>
            <a:ext cx="56153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82F50"/>
                </a:solidFill>
                <a:latin typeface="Calibri"/>
                <a:cs typeface="Calibri"/>
              </a:rPr>
              <a:t>80%</a:t>
            </a:r>
            <a:r>
              <a:rPr sz="3600" spc="-40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82F50"/>
                </a:solidFill>
                <a:latin typeface="Calibri"/>
                <a:cs typeface="Calibri"/>
              </a:rPr>
              <a:t>thrown</a:t>
            </a:r>
            <a:r>
              <a:rPr sz="3600" spc="-55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82F50"/>
                </a:solidFill>
                <a:latin typeface="Calibri"/>
                <a:cs typeface="Calibri"/>
              </a:rPr>
              <a:t>while</a:t>
            </a:r>
            <a:r>
              <a:rPr sz="3600" spc="-55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82F50"/>
                </a:solidFill>
                <a:latin typeface="Calibri"/>
                <a:cs typeface="Calibri"/>
              </a:rPr>
              <a:t>huge</a:t>
            </a:r>
            <a:r>
              <a:rPr sz="3600" spc="-65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82F50"/>
                </a:solidFill>
                <a:latin typeface="Calibri"/>
                <a:cs typeface="Calibri"/>
              </a:rPr>
              <a:t>needs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51687" y="1504188"/>
            <a:ext cx="11160760" cy="5120640"/>
            <a:chOff x="551687" y="1504188"/>
            <a:chExt cx="11160760" cy="512064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1687" y="1504188"/>
              <a:ext cx="11160252" cy="512064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521695" y="6324600"/>
              <a:ext cx="1117600" cy="300355"/>
            </a:xfrm>
            <a:custGeom>
              <a:avLst/>
              <a:gdLst/>
              <a:ahLst/>
              <a:cxnLst/>
              <a:rect l="l" t="t" r="r" b="b"/>
              <a:pathLst>
                <a:path w="1117600" h="300354">
                  <a:moveTo>
                    <a:pt x="1117092" y="0"/>
                  </a:moveTo>
                  <a:lnTo>
                    <a:pt x="0" y="0"/>
                  </a:lnTo>
                  <a:lnTo>
                    <a:pt x="0" y="300228"/>
                  </a:lnTo>
                  <a:lnTo>
                    <a:pt x="1117092" y="300228"/>
                  </a:lnTo>
                  <a:lnTo>
                    <a:pt x="11170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761" y="2709798"/>
            <a:ext cx="3954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585858"/>
                </a:solidFill>
              </a:rPr>
              <a:t>Concept</a:t>
            </a:r>
            <a:r>
              <a:rPr sz="3600" spc="-75" dirty="0">
                <a:solidFill>
                  <a:srgbClr val="585858"/>
                </a:solidFill>
              </a:rPr>
              <a:t> </a:t>
            </a:r>
            <a:r>
              <a:rPr sz="3600" dirty="0">
                <a:solidFill>
                  <a:srgbClr val="585858"/>
                </a:solidFill>
              </a:rPr>
              <a:t>&amp;</a:t>
            </a:r>
            <a:r>
              <a:rPr sz="3600" spc="-75" dirty="0">
                <a:solidFill>
                  <a:srgbClr val="585858"/>
                </a:solidFill>
              </a:rPr>
              <a:t> </a:t>
            </a:r>
            <a:r>
              <a:rPr sz="3600" spc="-10" dirty="0">
                <a:solidFill>
                  <a:srgbClr val="585858"/>
                </a:solidFill>
              </a:rPr>
              <a:t>Principles</a:t>
            </a:r>
            <a:endParaRPr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</a:t>
            </a:r>
            <a:r>
              <a:rPr spc="-125" dirty="0"/>
              <a:t> </a:t>
            </a:r>
            <a:r>
              <a:rPr dirty="0"/>
              <a:t>Circular</a:t>
            </a:r>
            <a:r>
              <a:rPr spc="-105" dirty="0"/>
              <a:t> </a:t>
            </a:r>
            <a:r>
              <a:rPr spc="-10" dirty="0"/>
              <a:t>Economy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950" y="1725170"/>
            <a:ext cx="71672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82F50"/>
                </a:solidFill>
                <a:latin typeface="Calibri"/>
                <a:cs typeface="Calibri"/>
              </a:rPr>
              <a:t>Preserve</a:t>
            </a:r>
            <a:r>
              <a:rPr sz="3600" spc="-85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82F50"/>
                </a:solidFill>
                <a:latin typeface="Calibri"/>
                <a:cs typeface="Calibri"/>
              </a:rPr>
              <a:t>stock</a:t>
            </a:r>
            <a:r>
              <a:rPr sz="3600" spc="-55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82F50"/>
                </a:solidFill>
                <a:latin typeface="Calibri"/>
                <a:cs typeface="Calibri"/>
              </a:rPr>
              <a:t>quality</a:t>
            </a:r>
            <a:r>
              <a:rPr sz="3600" spc="-95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82F50"/>
                </a:solidFill>
                <a:latin typeface="Calibri"/>
                <a:cs typeface="Calibri"/>
              </a:rPr>
              <a:t>&amp;</a:t>
            </a:r>
            <a:r>
              <a:rPr sz="3600" spc="-65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82F50"/>
                </a:solidFill>
                <a:latin typeface="Calibri"/>
                <a:cs typeface="Calibri"/>
              </a:rPr>
              <a:t>manage</a:t>
            </a:r>
            <a:r>
              <a:rPr sz="3600" spc="-85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82F50"/>
                </a:solidFill>
                <a:latin typeface="Calibri"/>
                <a:cs typeface="Calibri"/>
              </a:rPr>
              <a:t>flows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391333" y="2569085"/>
            <a:ext cx="5629275" cy="3266440"/>
            <a:chOff x="4391333" y="2569085"/>
            <a:chExt cx="5629275" cy="32664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91333" y="2569085"/>
              <a:ext cx="5628966" cy="326631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893564" y="2907791"/>
              <a:ext cx="4220210" cy="1805939"/>
            </a:xfrm>
            <a:custGeom>
              <a:avLst/>
              <a:gdLst/>
              <a:ahLst/>
              <a:cxnLst/>
              <a:rect l="l" t="t" r="r" b="b"/>
              <a:pathLst>
                <a:path w="4220209" h="1805939">
                  <a:moveTo>
                    <a:pt x="4219829" y="979932"/>
                  </a:moveTo>
                  <a:lnTo>
                    <a:pt x="745236" y="992797"/>
                  </a:lnTo>
                  <a:lnTo>
                    <a:pt x="745236" y="0"/>
                  </a:lnTo>
                  <a:lnTo>
                    <a:pt x="721398" y="6642"/>
                  </a:lnTo>
                  <a:lnTo>
                    <a:pt x="682371" y="35814"/>
                  </a:lnTo>
                  <a:lnTo>
                    <a:pt x="658533" y="42456"/>
                  </a:lnTo>
                  <a:lnTo>
                    <a:pt x="626059" y="33172"/>
                  </a:lnTo>
                  <a:lnTo>
                    <a:pt x="580644" y="0"/>
                  </a:lnTo>
                  <a:lnTo>
                    <a:pt x="580644" y="993406"/>
                  </a:lnTo>
                  <a:lnTo>
                    <a:pt x="0" y="995553"/>
                  </a:lnTo>
                  <a:lnTo>
                    <a:pt x="7645" y="1043749"/>
                  </a:lnTo>
                  <a:lnTo>
                    <a:pt x="18745" y="1090752"/>
                  </a:lnTo>
                  <a:lnTo>
                    <a:pt x="32981" y="1136650"/>
                  </a:lnTo>
                  <a:lnTo>
                    <a:pt x="50076" y="1181569"/>
                  </a:lnTo>
                  <a:lnTo>
                    <a:pt x="69723" y="1225588"/>
                  </a:lnTo>
                  <a:lnTo>
                    <a:pt x="91643" y="1268818"/>
                  </a:lnTo>
                  <a:lnTo>
                    <a:pt x="115519" y="1311363"/>
                  </a:lnTo>
                  <a:lnTo>
                    <a:pt x="141058" y="1353337"/>
                  </a:lnTo>
                  <a:lnTo>
                    <a:pt x="167982" y="1394828"/>
                  </a:lnTo>
                  <a:lnTo>
                    <a:pt x="195999" y="1435938"/>
                  </a:lnTo>
                  <a:lnTo>
                    <a:pt x="224790" y="1476781"/>
                  </a:lnTo>
                  <a:lnTo>
                    <a:pt x="312940" y="1598676"/>
                  </a:lnTo>
                  <a:lnTo>
                    <a:pt x="341922" y="1639443"/>
                  </a:lnTo>
                  <a:lnTo>
                    <a:pt x="370230" y="1680451"/>
                  </a:lnTo>
                  <a:lnTo>
                    <a:pt x="397548" y="1721802"/>
                  </a:lnTo>
                  <a:lnTo>
                    <a:pt x="423583" y="1763598"/>
                  </a:lnTo>
                  <a:lnTo>
                    <a:pt x="448056" y="1805940"/>
                  </a:lnTo>
                  <a:lnTo>
                    <a:pt x="3738626" y="1805940"/>
                  </a:lnTo>
                  <a:lnTo>
                    <a:pt x="3739299" y="1802257"/>
                  </a:lnTo>
                  <a:lnTo>
                    <a:pt x="3747173" y="1789696"/>
                  </a:lnTo>
                  <a:lnTo>
                    <a:pt x="3761448" y="1769071"/>
                  </a:lnTo>
                  <a:lnTo>
                    <a:pt x="3866858" y="1622374"/>
                  </a:lnTo>
                  <a:lnTo>
                    <a:pt x="3901325" y="1573745"/>
                  </a:lnTo>
                  <a:lnTo>
                    <a:pt x="3937470" y="1521980"/>
                  </a:lnTo>
                  <a:lnTo>
                    <a:pt x="3974503" y="1467904"/>
                  </a:lnTo>
                  <a:lnTo>
                    <a:pt x="4011625" y="1412316"/>
                  </a:lnTo>
                  <a:lnTo>
                    <a:pt x="4048061" y="1356067"/>
                  </a:lnTo>
                  <a:lnTo>
                    <a:pt x="4083012" y="1299946"/>
                  </a:lnTo>
                  <a:lnTo>
                    <a:pt x="4115689" y="1244777"/>
                  </a:lnTo>
                  <a:lnTo>
                    <a:pt x="4145292" y="1191399"/>
                  </a:lnTo>
                  <a:lnTo>
                    <a:pt x="4171061" y="1140625"/>
                  </a:lnTo>
                  <a:lnTo>
                    <a:pt x="4192181" y="1093279"/>
                  </a:lnTo>
                  <a:lnTo>
                    <a:pt x="4207878" y="1050163"/>
                  </a:lnTo>
                  <a:lnTo>
                    <a:pt x="4217352" y="1012113"/>
                  </a:lnTo>
                  <a:lnTo>
                    <a:pt x="4219829" y="979932"/>
                  </a:lnTo>
                  <a:close/>
                </a:path>
              </a:pathLst>
            </a:custGeom>
            <a:solidFill>
              <a:srgbClr val="FC9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00116" y="2984754"/>
              <a:ext cx="114300" cy="851535"/>
            </a:xfrm>
            <a:custGeom>
              <a:avLst/>
              <a:gdLst/>
              <a:ahLst/>
              <a:cxnLst/>
              <a:rect l="l" t="t" r="r" b="b"/>
              <a:pathLst>
                <a:path w="114300" h="851535">
                  <a:moveTo>
                    <a:pt x="38100" y="736727"/>
                  </a:moveTo>
                  <a:lnTo>
                    <a:pt x="0" y="736727"/>
                  </a:lnTo>
                  <a:lnTo>
                    <a:pt x="57150" y="851027"/>
                  </a:lnTo>
                  <a:lnTo>
                    <a:pt x="104775" y="755777"/>
                  </a:lnTo>
                  <a:lnTo>
                    <a:pt x="38100" y="755777"/>
                  </a:lnTo>
                  <a:lnTo>
                    <a:pt x="38100" y="736727"/>
                  </a:lnTo>
                  <a:close/>
                </a:path>
                <a:path w="114300" h="851535">
                  <a:moveTo>
                    <a:pt x="76200" y="0"/>
                  </a:moveTo>
                  <a:lnTo>
                    <a:pt x="38100" y="0"/>
                  </a:lnTo>
                  <a:lnTo>
                    <a:pt x="38100" y="755777"/>
                  </a:lnTo>
                  <a:lnTo>
                    <a:pt x="76200" y="755777"/>
                  </a:lnTo>
                  <a:lnTo>
                    <a:pt x="76200" y="0"/>
                  </a:lnTo>
                  <a:close/>
                </a:path>
                <a:path w="114300" h="851535">
                  <a:moveTo>
                    <a:pt x="114300" y="736727"/>
                  </a:moveTo>
                  <a:lnTo>
                    <a:pt x="76200" y="736727"/>
                  </a:lnTo>
                  <a:lnTo>
                    <a:pt x="76200" y="755777"/>
                  </a:lnTo>
                  <a:lnTo>
                    <a:pt x="104775" y="755777"/>
                  </a:lnTo>
                  <a:lnTo>
                    <a:pt x="114300" y="7367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635497" y="2952445"/>
            <a:ext cx="13576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82F50"/>
                </a:solidFill>
                <a:latin typeface="Calibri"/>
                <a:cs typeface="Calibri"/>
              </a:rPr>
              <a:t>GDP </a:t>
            </a:r>
            <a:r>
              <a:rPr sz="2400" spc="-10" dirty="0">
                <a:solidFill>
                  <a:srgbClr val="482F50"/>
                </a:solidFill>
                <a:latin typeface="Calibri"/>
                <a:cs typeface="Calibri"/>
              </a:rPr>
              <a:t>(flow)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51080" y="3229741"/>
            <a:ext cx="203835" cy="21659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i="1" dirty="0">
                <a:latin typeface="Calibri"/>
                <a:cs typeface="Calibri"/>
              </a:rPr>
              <a:t>Source</a:t>
            </a:r>
            <a:r>
              <a:rPr sz="1400" dirty="0">
                <a:latin typeface="Calibri"/>
                <a:cs typeface="Calibri"/>
              </a:rPr>
              <a:t>: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Giarini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Stahel,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1989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97789" y="3935603"/>
            <a:ext cx="179705" cy="805180"/>
          </a:xfrm>
          <a:custGeom>
            <a:avLst/>
            <a:gdLst/>
            <a:ahLst/>
            <a:cxnLst/>
            <a:rect l="l" t="t" r="r" b="b"/>
            <a:pathLst>
              <a:path w="179704" h="805179">
                <a:moveTo>
                  <a:pt x="24260" y="634853"/>
                </a:moveTo>
                <a:lnTo>
                  <a:pt x="17137" y="637413"/>
                </a:lnTo>
                <a:lnTo>
                  <a:pt x="11553" y="642536"/>
                </a:lnTo>
                <a:lnTo>
                  <a:pt x="8469" y="649160"/>
                </a:lnTo>
                <a:lnTo>
                  <a:pt x="8100" y="656451"/>
                </a:lnTo>
                <a:lnTo>
                  <a:pt x="10660" y="663575"/>
                </a:lnTo>
                <a:lnTo>
                  <a:pt x="96131" y="804799"/>
                </a:lnTo>
                <a:lnTo>
                  <a:pt x="117161" y="767334"/>
                </a:lnTo>
                <a:lnTo>
                  <a:pt x="76446" y="767334"/>
                </a:lnTo>
                <a:lnTo>
                  <a:pt x="75317" y="696877"/>
                </a:lnTo>
                <a:lnTo>
                  <a:pt x="43299" y="643890"/>
                </a:lnTo>
                <a:lnTo>
                  <a:pt x="38175" y="638305"/>
                </a:lnTo>
                <a:lnTo>
                  <a:pt x="31551" y="635222"/>
                </a:lnTo>
                <a:lnTo>
                  <a:pt x="24260" y="634853"/>
                </a:lnTo>
                <a:close/>
              </a:path>
              <a:path w="179704" h="805179">
                <a:moveTo>
                  <a:pt x="75317" y="696877"/>
                </a:moveTo>
                <a:lnTo>
                  <a:pt x="76446" y="767334"/>
                </a:lnTo>
                <a:lnTo>
                  <a:pt x="114546" y="766699"/>
                </a:lnTo>
                <a:lnTo>
                  <a:pt x="114401" y="757682"/>
                </a:lnTo>
                <a:lnTo>
                  <a:pt x="78859" y="757682"/>
                </a:lnTo>
                <a:lnTo>
                  <a:pt x="94859" y="729218"/>
                </a:lnTo>
                <a:lnTo>
                  <a:pt x="75317" y="696877"/>
                </a:lnTo>
                <a:close/>
              </a:path>
              <a:path w="179704" h="805179">
                <a:moveTo>
                  <a:pt x="162472" y="632702"/>
                </a:moveTo>
                <a:lnTo>
                  <a:pt x="155186" y="633285"/>
                </a:lnTo>
                <a:lnTo>
                  <a:pt x="148661" y="636535"/>
                </a:lnTo>
                <a:lnTo>
                  <a:pt x="143756" y="642239"/>
                </a:lnTo>
                <a:lnTo>
                  <a:pt x="113416" y="696209"/>
                </a:lnTo>
                <a:lnTo>
                  <a:pt x="114546" y="766699"/>
                </a:lnTo>
                <a:lnTo>
                  <a:pt x="76446" y="767334"/>
                </a:lnTo>
                <a:lnTo>
                  <a:pt x="117161" y="767334"/>
                </a:lnTo>
                <a:lnTo>
                  <a:pt x="176903" y="660908"/>
                </a:lnTo>
                <a:lnTo>
                  <a:pt x="179254" y="653734"/>
                </a:lnTo>
                <a:lnTo>
                  <a:pt x="178665" y="646477"/>
                </a:lnTo>
                <a:lnTo>
                  <a:pt x="175385" y="639958"/>
                </a:lnTo>
                <a:lnTo>
                  <a:pt x="169664" y="635000"/>
                </a:lnTo>
                <a:lnTo>
                  <a:pt x="162472" y="632702"/>
                </a:lnTo>
                <a:close/>
              </a:path>
              <a:path w="179704" h="805179">
                <a:moveTo>
                  <a:pt x="94859" y="729218"/>
                </a:moveTo>
                <a:lnTo>
                  <a:pt x="78859" y="757682"/>
                </a:lnTo>
                <a:lnTo>
                  <a:pt x="111752" y="757174"/>
                </a:lnTo>
                <a:lnTo>
                  <a:pt x="94859" y="729218"/>
                </a:lnTo>
                <a:close/>
              </a:path>
              <a:path w="179704" h="805179">
                <a:moveTo>
                  <a:pt x="113416" y="696209"/>
                </a:moveTo>
                <a:lnTo>
                  <a:pt x="94859" y="729218"/>
                </a:lnTo>
                <a:lnTo>
                  <a:pt x="111752" y="757174"/>
                </a:lnTo>
                <a:lnTo>
                  <a:pt x="78859" y="757682"/>
                </a:lnTo>
                <a:lnTo>
                  <a:pt x="114401" y="757682"/>
                </a:lnTo>
                <a:lnTo>
                  <a:pt x="113416" y="696209"/>
                </a:lnTo>
                <a:close/>
              </a:path>
              <a:path w="179704" h="805179">
                <a:moveTo>
                  <a:pt x="84374" y="75711"/>
                </a:moveTo>
                <a:lnTo>
                  <a:pt x="65891" y="108590"/>
                </a:lnTo>
                <a:lnTo>
                  <a:pt x="75317" y="696877"/>
                </a:lnTo>
                <a:lnTo>
                  <a:pt x="94859" y="729218"/>
                </a:lnTo>
                <a:lnTo>
                  <a:pt x="113416" y="696209"/>
                </a:lnTo>
                <a:lnTo>
                  <a:pt x="103991" y="108080"/>
                </a:lnTo>
                <a:lnTo>
                  <a:pt x="84374" y="75711"/>
                </a:lnTo>
                <a:close/>
              </a:path>
              <a:path w="179704" h="805179">
                <a:moveTo>
                  <a:pt x="83177" y="0"/>
                </a:moveTo>
                <a:lnTo>
                  <a:pt x="2278" y="143891"/>
                </a:lnTo>
                <a:lnTo>
                  <a:pt x="0" y="151064"/>
                </a:lnTo>
                <a:lnTo>
                  <a:pt x="627" y="158321"/>
                </a:lnTo>
                <a:lnTo>
                  <a:pt x="3921" y="164840"/>
                </a:lnTo>
                <a:lnTo>
                  <a:pt x="9644" y="169799"/>
                </a:lnTo>
                <a:lnTo>
                  <a:pt x="16817" y="172150"/>
                </a:lnTo>
                <a:lnTo>
                  <a:pt x="24074" y="171561"/>
                </a:lnTo>
                <a:lnTo>
                  <a:pt x="30593" y="168280"/>
                </a:lnTo>
                <a:lnTo>
                  <a:pt x="35552" y="162560"/>
                </a:lnTo>
                <a:lnTo>
                  <a:pt x="65891" y="108590"/>
                </a:lnTo>
                <a:lnTo>
                  <a:pt x="64762" y="38100"/>
                </a:lnTo>
                <a:lnTo>
                  <a:pt x="102862" y="37592"/>
                </a:lnTo>
                <a:lnTo>
                  <a:pt x="105894" y="37592"/>
                </a:lnTo>
                <a:lnTo>
                  <a:pt x="83177" y="0"/>
                </a:lnTo>
                <a:close/>
              </a:path>
              <a:path w="179704" h="805179">
                <a:moveTo>
                  <a:pt x="105894" y="37592"/>
                </a:moveTo>
                <a:lnTo>
                  <a:pt x="102862" y="37592"/>
                </a:lnTo>
                <a:lnTo>
                  <a:pt x="103991" y="108080"/>
                </a:lnTo>
                <a:lnTo>
                  <a:pt x="136009" y="160909"/>
                </a:lnTo>
                <a:lnTo>
                  <a:pt x="141132" y="166493"/>
                </a:lnTo>
                <a:lnTo>
                  <a:pt x="147756" y="169576"/>
                </a:lnTo>
                <a:lnTo>
                  <a:pt x="155047" y="169945"/>
                </a:lnTo>
                <a:lnTo>
                  <a:pt x="162171" y="167386"/>
                </a:lnTo>
                <a:lnTo>
                  <a:pt x="167735" y="162262"/>
                </a:lnTo>
                <a:lnTo>
                  <a:pt x="170775" y="155638"/>
                </a:lnTo>
                <a:lnTo>
                  <a:pt x="171100" y="148347"/>
                </a:lnTo>
                <a:lnTo>
                  <a:pt x="168521" y="141224"/>
                </a:lnTo>
                <a:lnTo>
                  <a:pt x="105894" y="37592"/>
                </a:lnTo>
                <a:close/>
              </a:path>
              <a:path w="179704" h="805179">
                <a:moveTo>
                  <a:pt x="102862" y="37592"/>
                </a:moveTo>
                <a:lnTo>
                  <a:pt x="64762" y="38100"/>
                </a:lnTo>
                <a:lnTo>
                  <a:pt x="65891" y="108590"/>
                </a:lnTo>
                <a:lnTo>
                  <a:pt x="84374" y="75711"/>
                </a:lnTo>
                <a:lnTo>
                  <a:pt x="67429" y="47752"/>
                </a:lnTo>
                <a:lnTo>
                  <a:pt x="100449" y="47117"/>
                </a:lnTo>
                <a:lnTo>
                  <a:pt x="103014" y="47117"/>
                </a:lnTo>
                <a:lnTo>
                  <a:pt x="102862" y="37592"/>
                </a:lnTo>
                <a:close/>
              </a:path>
              <a:path w="179704" h="805179">
                <a:moveTo>
                  <a:pt x="103014" y="47117"/>
                </a:moveTo>
                <a:lnTo>
                  <a:pt x="100449" y="47117"/>
                </a:lnTo>
                <a:lnTo>
                  <a:pt x="84374" y="75711"/>
                </a:lnTo>
                <a:lnTo>
                  <a:pt x="103991" y="108080"/>
                </a:lnTo>
                <a:lnTo>
                  <a:pt x="103014" y="47117"/>
                </a:lnTo>
                <a:close/>
              </a:path>
              <a:path w="179704" h="805179">
                <a:moveTo>
                  <a:pt x="100449" y="47117"/>
                </a:moveTo>
                <a:lnTo>
                  <a:pt x="67429" y="47752"/>
                </a:lnTo>
                <a:lnTo>
                  <a:pt x="84374" y="75711"/>
                </a:lnTo>
                <a:lnTo>
                  <a:pt x="100449" y="4711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70326" y="3557778"/>
            <a:ext cx="532130" cy="567055"/>
          </a:xfrm>
          <a:custGeom>
            <a:avLst/>
            <a:gdLst/>
            <a:ahLst/>
            <a:cxnLst/>
            <a:rect l="l" t="t" r="r" b="b"/>
            <a:pathLst>
              <a:path w="532129" h="567054">
                <a:moveTo>
                  <a:pt x="0" y="566928"/>
                </a:moveTo>
                <a:lnTo>
                  <a:pt x="265938" y="0"/>
                </a:lnTo>
                <a:lnTo>
                  <a:pt x="531876" y="566928"/>
                </a:lnTo>
                <a:lnTo>
                  <a:pt x="0" y="566928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633217" y="3559809"/>
            <a:ext cx="193357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4" algn="ctr">
              <a:lnSpc>
                <a:spcPts val="4560"/>
              </a:lnSpc>
              <a:spcBef>
                <a:spcPts val="95"/>
              </a:spcBef>
            </a:pPr>
            <a:r>
              <a:rPr sz="4000" b="1" spc="-50" dirty="0">
                <a:solidFill>
                  <a:srgbClr val="FF0000"/>
                </a:solidFill>
                <a:latin typeface="Calibri"/>
                <a:cs typeface="Calibri"/>
              </a:rPr>
              <a:t>!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ts val="2640"/>
              </a:lnSpc>
            </a:pPr>
            <a:r>
              <a:rPr sz="2400" dirty="0">
                <a:solidFill>
                  <a:srgbClr val="482F50"/>
                </a:solidFill>
                <a:latin typeface="Calibri"/>
                <a:cs typeface="Calibri"/>
              </a:rPr>
              <a:t>Level</a:t>
            </a:r>
            <a:r>
              <a:rPr sz="2400" spc="-40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82F50"/>
                </a:solidFill>
                <a:latin typeface="Calibri"/>
                <a:cs typeface="Calibri"/>
              </a:rPr>
              <a:t>is</a:t>
            </a:r>
            <a:r>
              <a:rPr sz="2400" spc="-70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82F50"/>
                </a:solidFill>
                <a:latin typeface="Calibri"/>
                <a:cs typeface="Calibri"/>
              </a:rPr>
              <a:t>ignored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516369" y="4494276"/>
            <a:ext cx="3501390" cy="1823085"/>
            <a:chOff x="6516369" y="4494276"/>
            <a:chExt cx="3501390" cy="1823085"/>
          </a:xfrm>
        </p:grpSpPr>
        <p:sp>
          <p:nvSpPr>
            <p:cNvPr id="14" name="object 14"/>
            <p:cNvSpPr/>
            <p:nvPr/>
          </p:nvSpPr>
          <p:spPr>
            <a:xfrm>
              <a:off x="7856219" y="4494276"/>
              <a:ext cx="419100" cy="1030605"/>
            </a:xfrm>
            <a:custGeom>
              <a:avLst/>
              <a:gdLst/>
              <a:ahLst/>
              <a:cxnLst/>
              <a:rect l="l" t="t" r="r" b="b"/>
              <a:pathLst>
                <a:path w="419100" h="1030604">
                  <a:moveTo>
                    <a:pt x="313562" y="0"/>
                  </a:moveTo>
                  <a:lnTo>
                    <a:pt x="287360" y="6685"/>
                  </a:lnTo>
                  <a:lnTo>
                    <a:pt x="244459" y="36099"/>
                  </a:lnTo>
                  <a:lnTo>
                    <a:pt x="218256" y="42784"/>
                  </a:lnTo>
                  <a:lnTo>
                    <a:pt x="182550" y="33425"/>
                  </a:lnTo>
                  <a:lnTo>
                    <a:pt x="132587" y="0"/>
                  </a:lnTo>
                  <a:lnTo>
                    <a:pt x="126765" y="49712"/>
                  </a:lnTo>
                  <a:lnTo>
                    <a:pt x="121827" y="100602"/>
                  </a:lnTo>
                  <a:lnTo>
                    <a:pt x="117625" y="152473"/>
                  </a:lnTo>
                  <a:lnTo>
                    <a:pt x="114013" y="205129"/>
                  </a:lnTo>
                  <a:lnTo>
                    <a:pt x="110843" y="258374"/>
                  </a:lnTo>
                  <a:lnTo>
                    <a:pt x="99637" y="473315"/>
                  </a:lnTo>
                  <a:lnTo>
                    <a:pt x="96467" y="526560"/>
                  </a:lnTo>
                  <a:lnTo>
                    <a:pt x="92855" y="579216"/>
                  </a:lnTo>
                  <a:lnTo>
                    <a:pt x="88654" y="631087"/>
                  </a:lnTo>
                  <a:lnTo>
                    <a:pt x="83715" y="681976"/>
                  </a:lnTo>
                  <a:lnTo>
                    <a:pt x="77893" y="731689"/>
                  </a:lnTo>
                  <a:lnTo>
                    <a:pt x="71039" y="780028"/>
                  </a:lnTo>
                  <a:lnTo>
                    <a:pt x="63006" y="826796"/>
                  </a:lnTo>
                  <a:lnTo>
                    <a:pt x="53647" y="871799"/>
                  </a:lnTo>
                  <a:lnTo>
                    <a:pt x="42814" y="914839"/>
                  </a:lnTo>
                  <a:lnTo>
                    <a:pt x="30360" y="955721"/>
                  </a:lnTo>
                  <a:lnTo>
                    <a:pt x="16138" y="994248"/>
                  </a:lnTo>
                  <a:lnTo>
                    <a:pt x="0" y="1030224"/>
                  </a:lnTo>
                  <a:lnTo>
                    <a:pt x="419100" y="1030224"/>
                  </a:lnTo>
                  <a:lnTo>
                    <a:pt x="394905" y="959201"/>
                  </a:lnTo>
                  <a:lnTo>
                    <a:pt x="384302" y="919551"/>
                  </a:lnTo>
                  <a:lnTo>
                    <a:pt x="374639" y="877439"/>
                  </a:lnTo>
                  <a:lnTo>
                    <a:pt x="365874" y="833086"/>
                  </a:lnTo>
                  <a:lnTo>
                    <a:pt x="357966" y="786715"/>
                  </a:lnTo>
                  <a:lnTo>
                    <a:pt x="350872" y="738547"/>
                  </a:lnTo>
                  <a:lnTo>
                    <a:pt x="344551" y="688805"/>
                  </a:lnTo>
                  <a:lnTo>
                    <a:pt x="338960" y="637711"/>
                  </a:lnTo>
                  <a:lnTo>
                    <a:pt x="334057" y="585488"/>
                  </a:lnTo>
                  <a:lnTo>
                    <a:pt x="329801" y="532357"/>
                  </a:lnTo>
                  <a:lnTo>
                    <a:pt x="326149" y="478540"/>
                  </a:lnTo>
                  <a:lnTo>
                    <a:pt x="323060" y="424260"/>
                  </a:lnTo>
                  <a:lnTo>
                    <a:pt x="320491" y="369739"/>
                  </a:lnTo>
                  <a:lnTo>
                    <a:pt x="318401" y="315199"/>
                  </a:lnTo>
                  <a:lnTo>
                    <a:pt x="316748" y="260862"/>
                  </a:lnTo>
                  <a:lnTo>
                    <a:pt x="315489" y="206950"/>
                  </a:lnTo>
                  <a:lnTo>
                    <a:pt x="314583" y="153686"/>
                  </a:lnTo>
                  <a:lnTo>
                    <a:pt x="313988" y="101291"/>
                  </a:lnTo>
                  <a:lnTo>
                    <a:pt x="313562" y="0"/>
                  </a:lnTo>
                  <a:close/>
                </a:path>
              </a:pathLst>
            </a:custGeom>
            <a:solidFill>
              <a:srgbClr val="FC9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45579" y="5524500"/>
              <a:ext cx="1995170" cy="0"/>
            </a:xfrm>
            <a:custGeom>
              <a:avLst/>
              <a:gdLst/>
              <a:ahLst/>
              <a:cxnLst/>
              <a:rect l="l" t="t" r="r" b="b"/>
              <a:pathLst>
                <a:path w="1995170">
                  <a:moveTo>
                    <a:pt x="0" y="0"/>
                  </a:moveTo>
                  <a:lnTo>
                    <a:pt x="1994789" y="0"/>
                  </a:lnTo>
                </a:path>
              </a:pathLst>
            </a:custGeom>
            <a:ln w="57912">
              <a:solidFill>
                <a:srgbClr val="FC9D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008873" y="4714494"/>
              <a:ext cx="114300" cy="819785"/>
            </a:xfrm>
            <a:custGeom>
              <a:avLst/>
              <a:gdLst/>
              <a:ahLst/>
              <a:cxnLst/>
              <a:rect l="l" t="t" r="r" b="b"/>
              <a:pathLst>
                <a:path w="114300" h="819785">
                  <a:moveTo>
                    <a:pt x="0" y="705230"/>
                  </a:moveTo>
                  <a:lnTo>
                    <a:pt x="56896" y="819657"/>
                  </a:lnTo>
                  <a:lnTo>
                    <a:pt x="104785" y="724407"/>
                  </a:lnTo>
                  <a:lnTo>
                    <a:pt x="37973" y="724407"/>
                  </a:lnTo>
                  <a:lnTo>
                    <a:pt x="38006" y="705315"/>
                  </a:lnTo>
                  <a:lnTo>
                    <a:pt x="0" y="705230"/>
                  </a:lnTo>
                  <a:close/>
                </a:path>
                <a:path w="114300" h="819785">
                  <a:moveTo>
                    <a:pt x="38006" y="705315"/>
                  </a:moveTo>
                  <a:lnTo>
                    <a:pt x="37973" y="724407"/>
                  </a:lnTo>
                  <a:lnTo>
                    <a:pt x="76073" y="724407"/>
                  </a:lnTo>
                  <a:lnTo>
                    <a:pt x="76106" y="705400"/>
                  </a:lnTo>
                  <a:lnTo>
                    <a:pt x="38006" y="705315"/>
                  </a:lnTo>
                  <a:close/>
                </a:path>
                <a:path w="114300" h="819785">
                  <a:moveTo>
                    <a:pt x="76106" y="705400"/>
                  </a:moveTo>
                  <a:lnTo>
                    <a:pt x="76073" y="724407"/>
                  </a:lnTo>
                  <a:lnTo>
                    <a:pt x="104785" y="724407"/>
                  </a:lnTo>
                  <a:lnTo>
                    <a:pt x="114300" y="705484"/>
                  </a:lnTo>
                  <a:lnTo>
                    <a:pt x="76106" y="705400"/>
                  </a:lnTo>
                  <a:close/>
                </a:path>
                <a:path w="114300" h="819785">
                  <a:moveTo>
                    <a:pt x="77343" y="0"/>
                  </a:moveTo>
                  <a:lnTo>
                    <a:pt x="39243" y="0"/>
                  </a:lnTo>
                  <a:lnTo>
                    <a:pt x="38006" y="705315"/>
                  </a:lnTo>
                  <a:lnTo>
                    <a:pt x="76106" y="705400"/>
                  </a:lnTo>
                  <a:lnTo>
                    <a:pt x="7734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466325" y="5731002"/>
              <a:ext cx="532130" cy="567055"/>
            </a:xfrm>
            <a:custGeom>
              <a:avLst/>
              <a:gdLst/>
              <a:ahLst/>
              <a:cxnLst/>
              <a:rect l="l" t="t" r="r" b="b"/>
              <a:pathLst>
                <a:path w="532129" h="567054">
                  <a:moveTo>
                    <a:pt x="0" y="566928"/>
                  </a:moveTo>
                  <a:lnTo>
                    <a:pt x="265938" y="0"/>
                  </a:lnTo>
                  <a:lnTo>
                    <a:pt x="531876" y="566928"/>
                  </a:lnTo>
                  <a:lnTo>
                    <a:pt x="0" y="566928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667750" y="5288109"/>
            <a:ext cx="2300605" cy="107759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2400" dirty="0">
                <a:solidFill>
                  <a:srgbClr val="482F50"/>
                </a:solidFill>
                <a:latin typeface="Calibri"/>
                <a:cs typeface="Calibri"/>
              </a:rPr>
              <a:t>Outflow</a:t>
            </a:r>
            <a:r>
              <a:rPr sz="2400" spc="-30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82F50"/>
                </a:solidFill>
                <a:latin typeface="Calibri"/>
                <a:cs typeface="Calibri"/>
              </a:rPr>
              <a:t>is</a:t>
            </a:r>
            <a:r>
              <a:rPr sz="2400" spc="-35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82F50"/>
                </a:solidFill>
                <a:latin typeface="Calibri"/>
                <a:cs typeface="Calibri"/>
              </a:rPr>
              <a:t>ignored</a:t>
            </a:r>
            <a:endParaRPr sz="2400">
              <a:latin typeface="Calibri"/>
              <a:cs typeface="Calibri"/>
            </a:endParaRPr>
          </a:p>
          <a:p>
            <a:pPr marR="178435" algn="ctr">
              <a:lnSpc>
                <a:spcPct val="100000"/>
              </a:lnSpc>
              <a:spcBef>
                <a:spcPts val="375"/>
              </a:spcBef>
            </a:pPr>
            <a:r>
              <a:rPr sz="4000" b="1" spc="-50" dirty="0">
                <a:solidFill>
                  <a:srgbClr val="FF0000"/>
                </a:solidFill>
                <a:latin typeface="Calibri"/>
                <a:cs typeface="Calibri"/>
              </a:rPr>
              <a:t>!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642609" y="2929889"/>
            <a:ext cx="4119879" cy="1784985"/>
          </a:xfrm>
          <a:custGeom>
            <a:avLst/>
            <a:gdLst/>
            <a:ahLst/>
            <a:cxnLst/>
            <a:rect l="l" t="t" r="r" b="b"/>
            <a:pathLst>
              <a:path w="4119879" h="1784985">
                <a:moveTo>
                  <a:pt x="0" y="960120"/>
                </a:moveTo>
                <a:lnTo>
                  <a:pt x="80913" y="960049"/>
                </a:lnTo>
                <a:lnTo>
                  <a:pt x="160970" y="959841"/>
                </a:lnTo>
                <a:lnTo>
                  <a:pt x="240105" y="959496"/>
                </a:lnTo>
                <a:lnTo>
                  <a:pt x="318251" y="959019"/>
                </a:lnTo>
                <a:lnTo>
                  <a:pt x="395341" y="958411"/>
                </a:lnTo>
                <a:lnTo>
                  <a:pt x="471310" y="957676"/>
                </a:lnTo>
                <a:lnTo>
                  <a:pt x="546091" y="956817"/>
                </a:lnTo>
                <a:lnTo>
                  <a:pt x="619617" y="955835"/>
                </a:lnTo>
                <a:lnTo>
                  <a:pt x="691822" y="954735"/>
                </a:lnTo>
                <a:lnTo>
                  <a:pt x="762639" y="953518"/>
                </a:lnTo>
                <a:lnTo>
                  <a:pt x="832003" y="952188"/>
                </a:lnTo>
                <a:lnTo>
                  <a:pt x="899846" y="950747"/>
                </a:lnTo>
                <a:lnTo>
                  <a:pt x="966103" y="949198"/>
                </a:lnTo>
                <a:lnTo>
                  <a:pt x="1030706" y="947543"/>
                </a:lnTo>
                <a:lnTo>
                  <a:pt x="1093589" y="945786"/>
                </a:lnTo>
                <a:lnTo>
                  <a:pt x="1154686" y="943930"/>
                </a:lnTo>
                <a:lnTo>
                  <a:pt x="1213931" y="941977"/>
                </a:lnTo>
                <a:lnTo>
                  <a:pt x="1271257" y="939929"/>
                </a:lnTo>
                <a:lnTo>
                  <a:pt x="1326597" y="937791"/>
                </a:lnTo>
                <a:lnTo>
                  <a:pt x="1379886" y="935563"/>
                </a:lnTo>
                <a:lnTo>
                  <a:pt x="1431056" y="933250"/>
                </a:lnTo>
                <a:lnTo>
                  <a:pt x="1480041" y="930854"/>
                </a:lnTo>
                <a:lnTo>
                  <a:pt x="1526775" y="928378"/>
                </a:lnTo>
                <a:lnTo>
                  <a:pt x="1571191" y="925824"/>
                </a:lnTo>
                <a:lnTo>
                  <a:pt x="1613224" y="923196"/>
                </a:lnTo>
                <a:lnTo>
                  <a:pt x="1652806" y="920495"/>
                </a:lnTo>
                <a:lnTo>
                  <a:pt x="1724352" y="914890"/>
                </a:lnTo>
                <a:lnTo>
                  <a:pt x="1785299" y="909030"/>
                </a:lnTo>
                <a:lnTo>
                  <a:pt x="1835116" y="902939"/>
                </a:lnTo>
                <a:lnTo>
                  <a:pt x="1873269" y="896637"/>
                </a:lnTo>
                <a:lnTo>
                  <a:pt x="1912464" y="883492"/>
                </a:lnTo>
                <a:lnTo>
                  <a:pt x="1914143" y="880110"/>
                </a:lnTo>
                <a:lnTo>
                  <a:pt x="1914143" y="560070"/>
                </a:lnTo>
                <a:lnTo>
                  <a:pt x="1915823" y="556687"/>
                </a:lnTo>
                <a:lnTo>
                  <a:pt x="1955018" y="543542"/>
                </a:lnTo>
                <a:lnTo>
                  <a:pt x="1993171" y="537240"/>
                </a:lnTo>
                <a:lnTo>
                  <a:pt x="2042988" y="531149"/>
                </a:lnTo>
                <a:lnTo>
                  <a:pt x="2103935" y="525289"/>
                </a:lnTo>
                <a:lnTo>
                  <a:pt x="2175481" y="519684"/>
                </a:lnTo>
                <a:lnTo>
                  <a:pt x="2215063" y="516983"/>
                </a:lnTo>
                <a:lnTo>
                  <a:pt x="2257096" y="514355"/>
                </a:lnTo>
                <a:lnTo>
                  <a:pt x="2301512" y="511801"/>
                </a:lnTo>
                <a:lnTo>
                  <a:pt x="2348246" y="509325"/>
                </a:lnTo>
                <a:lnTo>
                  <a:pt x="2397231" y="506929"/>
                </a:lnTo>
                <a:lnTo>
                  <a:pt x="2448401" y="504616"/>
                </a:lnTo>
                <a:lnTo>
                  <a:pt x="2501690" y="502388"/>
                </a:lnTo>
                <a:lnTo>
                  <a:pt x="2557030" y="500250"/>
                </a:lnTo>
                <a:lnTo>
                  <a:pt x="2614356" y="498202"/>
                </a:lnTo>
                <a:lnTo>
                  <a:pt x="2673601" y="496249"/>
                </a:lnTo>
                <a:lnTo>
                  <a:pt x="2734698" y="494393"/>
                </a:lnTo>
                <a:lnTo>
                  <a:pt x="2797581" y="492636"/>
                </a:lnTo>
                <a:lnTo>
                  <a:pt x="2862184" y="490982"/>
                </a:lnTo>
                <a:lnTo>
                  <a:pt x="2928441" y="489432"/>
                </a:lnTo>
                <a:lnTo>
                  <a:pt x="2996284" y="487991"/>
                </a:lnTo>
                <a:lnTo>
                  <a:pt x="3065648" y="486661"/>
                </a:lnTo>
                <a:lnTo>
                  <a:pt x="3136465" y="485444"/>
                </a:lnTo>
                <a:lnTo>
                  <a:pt x="3208670" y="484344"/>
                </a:lnTo>
                <a:lnTo>
                  <a:pt x="3282196" y="483362"/>
                </a:lnTo>
                <a:lnTo>
                  <a:pt x="3356977" y="482503"/>
                </a:lnTo>
                <a:lnTo>
                  <a:pt x="3432946" y="481768"/>
                </a:lnTo>
                <a:lnTo>
                  <a:pt x="3510036" y="481160"/>
                </a:lnTo>
                <a:lnTo>
                  <a:pt x="3588182" y="480683"/>
                </a:lnTo>
                <a:lnTo>
                  <a:pt x="3667317" y="480338"/>
                </a:lnTo>
                <a:lnTo>
                  <a:pt x="3747374" y="480130"/>
                </a:lnTo>
                <a:lnTo>
                  <a:pt x="3828288" y="480060"/>
                </a:lnTo>
                <a:lnTo>
                  <a:pt x="3747374" y="479989"/>
                </a:lnTo>
                <a:lnTo>
                  <a:pt x="3667317" y="479781"/>
                </a:lnTo>
                <a:lnTo>
                  <a:pt x="3588182" y="479436"/>
                </a:lnTo>
                <a:lnTo>
                  <a:pt x="3510036" y="478959"/>
                </a:lnTo>
                <a:lnTo>
                  <a:pt x="3432946" y="478351"/>
                </a:lnTo>
                <a:lnTo>
                  <a:pt x="3356977" y="477616"/>
                </a:lnTo>
                <a:lnTo>
                  <a:pt x="3282196" y="476757"/>
                </a:lnTo>
                <a:lnTo>
                  <a:pt x="3208670" y="475775"/>
                </a:lnTo>
                <a:lnTo>
                  <a:pt x="3136465" y="474675"/>
                </a:lnTo>
                <a:lnTo>
                  <a:pt x="3065648" y="473458"/>
                </a:lnTo>
                <a:lnTo>
                  <a:pt x="2996284" y="472128"/>
                </a:lnTo>
                <a:lnTo>
                  <a:pt x="2928441" y="470687"/>
                </a:lnTo>
                <a:lnTo>
                  <a:pt x="2862184" y="469138"/>
                </a:lnTo>
                <a:lnTo>
                  <a:pt x="2797581" y="467483"/>
                </a:lnTo>
                <a:lnTo>
                  <a:pt x="2734698" y="465726"/>
                </a:lnTo>
                <a:lnTo>
                  <a:pt x="2673601" y="463870"/>
                </a:lnTo>
                <a:lnTo>
                  <a:pt x="2614356" y="461917"/>
                </a:lnTo>
                <a:lnTo>
                  <a:pt x="2557030" y="459869"/>
                </a:lnTo>
                <a:lnTo>
                  <a:pt x="2501690" y="457731"/>
                </a:lnTo>
                <a:lnTo>
                  <a:pt x="2448401" y="455503"/>
                </a:lnTo>
                <a:lnTo>
                  <a:pt x="2397231" y="453190"/>
                </a:lnTo>
                <a:lnTo>
                  <a:pt x="2348246" y="450794"/>
                </a:lnTo>
                <a:lnTo>
                  <a:pt x="2301512" y="448318"/>
                </a:lnTo>
                <a:lnTo>
                  <a:pt x="2257096" y="445764"/>
                </a:lnTo>
                <a:lnTo>
                  <a:pt x="2215063" y="443136"/>
                </a:lnTo>
                <a:lnTo>
                  <a:pt x="2175481" y="440436"/>
                </a:lnTo>
                <a:lnTo>
                  <a:pt x="2103935" y="434830"/>
                </a:lnTo>
                <a:lnTo>
                  <a:pt x="2042988" y="428970"/>
                </a:lnTo>
                <a:lnTo>
                  <a:pt x="1993171" y="422879"/>
                </a:lnTo>
                <a:lnTo>
                  <a:pt x="1955018" y="416577"/>
                </a:lnTo>
                <a:lnTo>
                  <a:pt x="1915823" y="403432"/>
                </a:lnTo>
                <a:lnTo>
                  <a:pt x="1914143" y="400050"/>
                </a:lnTo>
                <a:lnTo>
                  <a:pt x="1914143" y="80010"/>
                </a:lnTo>
                <a:lnTo>
                  <a:pt x="1912464" y="76627"/>
                </a:lnTo>
                <a:lnTo>
                  <a:pt x="1873269" y="63482"/>
                </a:lnTo>
                <a:lnTo>
                  <a:pt x="1835116" y="57180"/>
                </a:lnTo>
                <a:lnTo>
                  <a:pt x="1785299" y="51089"/>
                </a:lnTo>
                <a:lnTo>
                  <a:pt x="1724352" y="45229"/>
                </a:lnTo>
                <a:lnTo>
                  <a:pt x="1652806" y="39624"/>
                </a:lnTo>
                <a:lnTo>
                  <a:pt x="1613224" y="36923"/>
                </a:lnTo>
                <a:lnTo>
                  <a:pt x="1571191" y="34295"/>
                </a:lnTo>
                <a:lnTo>
                  <a:pt x="1526775" y="31741"/>
                </a:lnTo>
                <a:lnTo>
                  <a:pt x="1480041" y="29265"/>
                </a:lnTo>
                <a:lnTo>
                  <a:pt x="1431056" y="26869"/>
                </a:lnTo>
                <a:lnTo>
                  <a:pt x="1379886" y="24556"/>
                </a:lnTo>
                <a:lnTo>
                  <a:pt x="1326597" y="22328"/>
                </a:lnTo>
                <a:lnTo>
                  <a:pt x="1271257" y="20190"/>
                </a:lnTo>
                <a:lnTo>
                  <a:pt x="1213931" y="18142"/>
                </a:lnTo>
                <a:lnTo>
                  <a:pt x="1154686" y="16189"/>
                </a:lnTo>
                <a:lnTo>
                  <a:pt x="1093589" y="14333"/>
                </a:lnTo>
                <a:lnTo>
                  <a:pt x="1030706" y="12576"/>
                </a:lnTo>
                <a:lnTo>
                  <a:pt x="966103" y="10922"/>
                </a:lnTo>
                <a:lnTo>
                  <a:pt x="899846" y="9372"/>
                </a:lnTo>
                <a:lnTo>
                  <a:pt x="832003" y="7931"/>
                </a:lnTo>
                <a:lnTo>
                  <a:pt x="762639" y="6601"/>
                </a:lnTo>
                <a:lnTo>
                  <a:pt x="691822" y="5384"/>
                </a:lnTo>
                <a:lnTo>
                  <a:pt x="619617" y="4284"/>
                </a:lnTo>
                <a:lnTo>
                  <a:pt x="546091" y="3302"/>
                </a:lnTo>
                <a:lnTo>
                  <a:pt x="471310" y="2443"/>
                </a:lnTo>
                <a:lnTo>
                  <a:pt x="395341" y="1708"/>
                </a:lnTo>
                <a:lnTo>
                  <a:pt x="318251" y="1100"/>
                </a:lnTo>
                <a:lnTo>
                  <a:pt x="240105" y="623"/>
                </a:lnTo>
                <a:lnTo>
                  <a:pt x="160970" y="278"/>
                </a:lnTo>
                <a:lnTo>
                  <a:pt x="80913" y="70"/>
                </a:lnTo>
                <a:lnTo>
                  <a:pt x="0" y="0"/>
                </a:lnTo>
              </a:path>
              <a:path w="4119879" h="1784985">
                <a:moveTo>
                  <a:pt x="3425951" y="1784604"/>
                </a:moveTo>
                <a:lnTo>
                  <a:pt x="3505459" y="1783075"/>
                </a:lnTo>
                <a:lnTo>
                  <a:pt x="3578440" y="1778724"/>
                </a:lnTo>
                <a:lnTo>
                  <a:pt x="3642815" y="1771897"/>
                </a:lnTo>
                <a:lnTo>
                  <a:pt x="3696504" y="1762945"/>
                </a:lnTo>
                <a:lnTo>
                  <a:pt x="3737427" y="1752215"/>
                </a:lnTo>
                <a:lnTo>
                  <a:pt x="3772662" y="1726819"/>
                </a:lnTo>
                <a:lnTo>
                  <a:pt x="3772662" y="1427861"/>
                </a:lnTo>
                <a:lnTo>
                  <a:pt x="3781817" y="1414623"/>
                </a:lnTo>
                <a:lnTo>
                  <a:pt x="3848819" y="1391734"/>
                </a:lnTo>
                <a:lnTo>
                  <a:pt x="3902508" y="1382782"/>
                </a:lnTo>
                <a:lnTo>
                  <a:pt x="3966883" y="1375955"/>
                </a:lnTo>
                <a:lnTo>
                  <a:pt x="4039864" y="1371604"/>
                </a:lnTo>
                <a:lnTo>
                  <a:pt x="4119371" y="1370076"/>
                </a:lnTo>
                <a:lnTo>
                  <a:pt x="4039864" y="1368547"/>
                </a:lnTo>
                <a:lnTo>
                  <a:pt x="3966883" y="1364196"/>
                </a:lnTo>
                <a:lnTo>
                  <a:pt x="3902508" y="1357369"/>
                </a:lnTo>
                <a:lnTo>
                  <a:pt x="3848819" y="1348417"/>
                </a:lnTo>
                <a:lnTo>
                  <a:pt x="3807896" y="1337687"/>
                </a:lnTo>
                <a:lnTo>
                  <a:pt x="3772662" y="1312291"/>
                </a:lnTo>
                <a:lnTo>
                  <a:pt x="3772662" y="1013333"/>
                </a:lnTo>
                <a:lnTo>
                  <a:pt x="3763506" y="1000095"/>
                </a:lnTo>
                <a:lnTo>
                  <a:pt x="3696504" y="977206"/>
                </a:lnTo>
                <a:lnTo>
                  <a:pt x="3642815" y="968254"/>
                </a:lnTo>
                <a:lnTo>
                  <a:pt x="3578440" y="961427"/>
                </a:lnTo>
                <a:lnTo>
                  <a:pt x="3505459" y="957076"/>
                </a:lnTo>
                <a:lnTo>
                  <a:pt x="3425951" y="955548"/>
                </a:lnTo>
              </a:path>
            </a:pathLst>
          </a:custGeom>
          <a:ln w="28956">
            <a:solidFill>
              <a:srgbClr val="3152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711308" y="3053842"/>
            <a:ext cx="202565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31521D"/>
                </a:solidFill>
                <a:latin typeface="Calibri"/>
                <a:cs typeface="Calibri"/>
              </a:rPr>
              <a:t>How</a:t>
            </a:r>
            <a:r>
              <a:rPr sz="2000" spc="-40" dirty="0">
                <a:solidFill>
                  <a:srgbClr val="31521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1521D"/>
                </a:solidFill>
                <a:latin typeface="Calibri"/>
                <a:cs typeface="Calibri"/>
              </a:rPr>
              <a:t>we</a:t>
            </a:r>
            <a:r>
              <a:rPr sz="2000" spc="-35" dirty="0">
                <a:solidFill>
                  <a:srgbClr val="31521D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1521D"/>
                </a:solidFill>
                <a:latin typeface="Calibri"/>
                <a:cs typeface="Calibri"/>
              </a:rPr>
              <a:t>measure </a:t>
            </a:r>
            <a:r>
              <a:rPr sz="2000" dirty="0">
                <a:solidFill>
                  <a:srgbClr val="31521D"/>
                </a:solidFill>
                <a:latin typeface="Calibri"/>
                <a:cs typeface="Calibri"/>
              </a:rPr>
              <a:t>our</a:t>
            </a:r>
            <a:r>
              <a:rPr sz="2000" spc="-45" dirty="0">
                <a:solidFill>
                  <a:srgbClr val="31521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1521D"/>
                </a:solidFill>
                <a:latin typeface="Calibri"/>
                <a:cs typeface="Calibri"/>
              </a:rPr>
              <a:t>economy</a:t>
            </a:r>
            <a:r>
              <a:rPr sz="2000" spc="-65" dirty="0">
                <a:solidFill>
                  <a:srgbClr val="31521D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31521D"/>
                </a:solidFill>
                <a:latin typeface="Calibri"/>
                <a:cs typeface="Calibri"/>
              </a:rPr>
              <a:t>today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711308" y="3969511"/>
            <a:ext cx="17653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31521D"/>
                </a:solidFill>
                <a:latin typeface="Calibri"/>
                <a:cs typeface="Calibri"/>
              </a:rPr>
              <a:t>How</a:t>
            </a:r>
            <a:r>
              <a:rPr sz="2000" spc="-35" dirty="0">
                <a:solidFill>
                  <a:srgbClr val="31521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1521D"/>
                </a:solidFill>
                <a:latin typeface="Calibri"/>
                <a:cs typeface="Calibri"/>
              </a:rPr>
              <a:t>it</a:t>
            </a:r>
            <a:r>
              <a:rPr sz="2000" spc="-15" dirty="0">
                <a:solidFill>
                  <a:srgbClr val="31521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1521D"/>
                </a:solidFill>
                <a:latin typeface="Calibri"/>
                <a:cs typeface="Calibri"/>
              </a:rPr>
              <a:t>should</a:t>
            </a:r>
            <a:r>
              <a:rPr sz="2000" spc="-40" dirty="0">
                <a:solidFill>
                  <a:srgbClr val="31521D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31521D"/>
                </a:solidFill>
                <a:latin typeface="Calibri"/>
                <a:cs typeface="Calibri"/>
              </a:rPr>
              <a:t>be </a:t>
            </a:r>
            <a:r>
              <a:rPr sz="2000" spc="-10" dirty="0">
                <a:solidFill>
                  <a:srgbClr val="31521D"/>
                </a:solidFill>
                <a:latin typeface="Calibri"/>
                <a:cs typeface="Calibri"/>
              </a:rPr>
              <a:t>measured!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57978" y="3904869"/>
            <a:ext cx="37598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215" marR="5080" indent="-145415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Welfare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Wealth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Knowledge (stock)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37259"/>
            <a:ext cx="12191999" cy="5920739"/>
            <a:chOff x="0" y="937259"/>
            <a:chExt cx="12191999" cy="592073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62454"/>
              <a:ext cx="12191999" cy="549554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15084" y="937259"/>
              <a:ext cx="64135" cy="281940"/>
            </a:xfrm>
            <a:custGeom>
              <a:avLst/>
              <a:gdLst/>
              <a:ahLst/>
              <a:cxnLst/>
              <a:rect l="l" t="t" r="r" b="b"/>
              <a:pathLst>
                <a:path w="64135" h="281940">
                  <a:moveTo>
                    <a:pt x="63995" y="16764"/>
                  </a:moveTo>
                  <a:lnTo>
                    <a:pt x="50292" y="16764"/>
                  </a:lnTo>
                  <a:lnTo>
                    <a:pt x="50292" y="0"/>
                  </a:lnTo>
                  <a:lnTo>
                    <a:pt x="10668" y="0"/>
                  </a:lnTo>
                  <a:lnTo>
                    <a:pt x="10668" y="16764"/>
                  </a:lnTo>
                  <a:lnTo>
                    <a:pt x="0" y="16764"/>
                  </a:lnTo>
                  <a:lnTo>
                    <a:pt x="0" y="281940"/>
                  </a:lnTo>
                  <a:lnTo>
                    <a:pt x="63995" y="281940"/>
                  </a:lnTo>
                  <a:lnTo>
                    <a:pt x="63995" y="167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</a:t>
            </a:r>
            <a:r>
              <a:rPr spc="-125" dirty="0"/>
              <a:t> </a:t>
            </a:r>
            <a:r>
              <a:rPr dirty="0"/>
              <a:t>Circular</a:t>
            </a:r>
            <a:r>
              <a:rPr spc="-105" dirty="0"/>
              <a:t> </a:t>
            </a:r>
            <a:r>
              <a:rPr spc="-10" dirty="0"/>
              <a:t>Economy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72182" y="720039"/>
            <a:ext cx="37172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82F50"/>
                </a:solidFill>
                <a:latin typeface="Calibri"/>
                <a:cs typeface="Calibri"/>
              </a:rPr>
              <a:t>Stock</a:t>
            </a:r>
            <a:r>
              <a:rPr sz="3600" spc="-75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82F50"/>
                </a:solidFill>
                <a:latin typeface="Calibri"/>
                <a:cs typeface="Calibri"/>
              </a:rPr>
              <a:t>is</a:t>
            </a:r>
            <a:r>
              <a:rPr sz="3600" spc="-65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82F50"/>
                </a:solidFill>
                <a:latin typeface="Calibri"/>
                <a:cs typeface="Calibri"/>
              </a:rPr>
              <a:t>everywhere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720039"/>
            <a:ext cx="10515600" cy="13255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</a:t>
            </a:r>
            <a:r>
              <a:rPr spc="-125" dirty="0"/>
              <a:t> </a:t>
            </a:r>
            <a:r>
              <a:rPr dirty="0"/>
              <a:t>Circular</a:t>
            </a:r>
            <a:r>
              <a:rPr spc="-105" dirty="0"/>
              <a:t> </a:t>
            </a:r>
            <a:r>
              <a:rPr spc="-10" dirty="0"/>
              <a:t>Economy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72182" y="720039"/>
            <a:ext cx="7689215" cy="3731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82F50"/>
                </a:solidFill>
                <a:latin typeface="Calibri"/>
                <a:cs typeface="Calibri"/>
              </a:rPr>
              <a:t>A</a:t>
            </a:r>
            <a:r>
              <a:rPr sz="3600" spc="-60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482F50"/>
                </a:solidFill>
                <a:latin typeface="Calibri"/>
                <a:cs typeface="Calibri"/>
              </a:rPr>
              <a:t>resource-</a:t>
            </a:r>
            <a:r>
              <a:rPr sz="3600" dirty="0">
                <a:solidFill>
                  <a:srgbClr val="482F50"/>
                </a:solidFill>
                <a:latin typeface="Calibri"/>
                <a:cs typeface="Calibri"/>
              </a:rPr>
              <a:t>efficient</a:t>
            </a:r>
            <a:r>
              <a:rPr sz="3600" spc="-95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82F50"/>
                </a:solidFill>
                <a:latin typeface="Calibri"/>
                <a:cs typeface="Calibri"/>
              </a:rPr>
              <a:t>economy</a:t>
            </a:r>
            <a:endParaRPr sz="3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60"/>
              </a:spcBef>
            </a:pPr>
            <a:endParaRPr sz="3600" dirty="0">
              <a:latin typeface="Calibri"/>
              <a:cs typeface="Calibri"/>
            </a:endParaRPr>
          </a:p>
          <a:p>
            <a:pPr marL="847725" algn="ctr">
              <a:lnSpc>
                <a:spcPct val="100000"/>
              </a:lnSpc>
            </a:pPr>
            <a:r>
              <a:rPr sz="4000" dirty="0">
                <a:solidFill>
                  <a:srgbClr val="504F4E"/>
                </a:solidFill>
                <a:latin typeface="Calibri"/>
                <a:cs typeface="Calibri"/>
              </a:rPr>
              <a:t>Reuse</a:t>
            </a:r>
            <a:r>
              <a:rPr sz="4000" spc="-95" dirty="0">
                <a:solidFill>
                  <a:srgbClr val="504F4E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504F4E"/>
                </a:solidFill>
                <a:latin typeface="Calibri"/>
                <a:cs typeface="Calibri"/>
              </a:rPr>
              <a:t>of</a:t>
            </a:r>
            <a:r>
              <a:rPr sz="4000" spc="-95" dirty="0">
                <a:solidFill>
                  <a:srgbClr val="504F4E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504F4E"/>
                </a:solidFill>
                <a:latin typeface="Calibri"/>
                <a:cs typeface="Calibri"/>
              </a:rPr>
              <a:t>vast</a:t>
            </a:r>
            <a:r>
              <a:rPr sz="4000" spc="-95" dirty="0">
                <a:solidFill>
                  <a:srgbClr val="504F4E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504F4E"/>
                </a:solidFill>
                <a:latin typeface="Calibri"/>
                <a:cs typeface="Calibri"/>
              </a:rPr>
              <a:t>amount</a:t>
            </a:r>
            <a:r>
              <a:rPr sz="4000" spc="-90" dirty="0">
                <a:solidFill>
                  <a:srgbClr val="504F4E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504F4E"/>
                </a:solidFill>
                <a:latin typeface="Calibri"/>
                <a:cs typeface="Calibri"/>
              </a:rPr>
              <a:t>of</a:t>
            </a:r>
            <a:r>
              <a:rPr sz="4000" spc="-90" dirty="0">
                <a:solidFill>
                  <a:srgbClr val="504F4E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504F4E"/>
                </a:solidFill>
                <a:latin typeface="Calibri"/>
                <a:cs typeface="Calibri"/>
              </a:rPr>
              <a:t>material</a:t>
            </a:r>
            <a:endParaRPr sz="4000" dirty="0">
              <a:latin typeface="Calibri"/>
              <a:cs typeface="Calibri"/>
            </a:endParaRPr>
          </a:p>
          <a:p>
            <a:pPr marL="847725" algn="ctr">
              <a:lnSpc>
                <a:spcPct val="100000"/>
              </a:lnSpc>
              <a:spcBef>
                <a:spcPts val="2400"/>
              </a:spcBef>
            </a:pPr>
            <a:r>
              <a:rPr sz="4000" b="1" spc="-50" dirty="0">
                <a:solidFill>
                  <a:srgbClr val="504F4E"/>
                </a:solidFill>
                <a:latin typeface="Calibri"/>
                <a:cs typeface="Calibri"/>
              </a:rPr>
              <a:t>=</a:t>
            </a:r>
            <a:endParaRPr sz="4000" dirty="0">
              <a:latin typeface="Calibri"/>
              <a:cs typeface="Calibri"/>
            </a:endParaRPr>
          </a:p>
          <a:p>
            <a:pPr marL="842644" algn="ctr">
              <a:lnSpc>
                <a:spcPct val="100000"/>
              </a:lnSpc>
              <a:spcBef>
                <a:spcPts val="2400"/>
              </a:spcBef>
            </a:pPr>
            <a:r>
              <a:rPr sz="4000" b="1" spc="-10" dirty="0">
                <a:solidFill>
                  <a:srgbClr val="504F4E"/>
                </a:solidFill>
                <a:latin typeface="Calibri"/>
                <a:cs typeface="Calibri"/>
              </a:rPr>
              <a:t>Foundation</a:t>
            </a:r>
            <a:r>
              <a:rPr sz="4000" b="1" spc="-125" dirty="0">
                <a:solidFill>
                  <a:srgbClr val="504F4E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504F4E"/>
                </a:solidFill>
                <a:latin typeface="Calibri"/>
                <a:cs typeface="Calibri"/>
              </a:rPr>
              <a:t>of</a:t>
            </a:r>
            <a:r>
              <a:rPr sz="4000" b="1" spc="-114" dirty="0">
                <a:solidFill>
                  <a:srgbClr val="504F4E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504F4E"/>
                </a:solidFill>
                <a:latin typeface="Calibri"/>
                <a:cs typeface="Calibri"/>
              </a:rPr>
              <a:t>Economic</a:t>
            </a:r>
            <a:r>
              <a:rPr sz="4000" b="1" spc="-120" dirty="0">
                <a:solidFill>
                  <a:srgbClr val="504F4E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504F4E"/>
                </a:solidFill>
                <a:latin typeface="Calibri"/>
                <a:cs typeface="Calibri"/>
              </a:rPr>
              <a:t>Growth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94682" y="5006466"/>
            <a:ext cx="3445510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Restorative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by</a:t>
            </a:r>
            <a:r>
              <a:rPr sz="20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design</a:t>
            </a:r>
            <a:r>
              <a:rPr sz="20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&amp;</a:t>
            </a:r>
            <a:r>
              <a:rPr sz="20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intention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Using</a:t>
            </a:r>
            <a:r>
              <a:rPr sz="20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renewable</a:t>
            </a:r>
            <a:r>
              <a:rPr sz="20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energy</a:t>
            </a:r>
            <a:endParaRPr sz="2000">
              <a:latin typeface="Calibri"/>
              <a:cs typeface="Calibri"/>
            </a:endParaRPr>
          </a:p>
          <a:p>
            <a:pPr marL="12700" marR="799465">
              <a:lnSpc>
                <a:spcPct val="100000"/>
              </a:lnSpc>
            </a:pP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Away</a:t>
            </a:r>
            <a:r>
              <a:rPr sz="2000" spc="-8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from</a:t>
            </a:r>
            <a:r>
              <a:rPr sz="2000"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chemicals Eradicating</a:t>
            </a:r>
            <a:r>
              <a:rPr sz="20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waste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Rebuilding</a:t>
            </a:r>
            <a:r>
              <a:rPr sz="2000" spc="-8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natural</a:t>
            </a:r>
            <a:r>
              <a:rPr sz="2000"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capital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404359" y="5085588"/>
            <a:ext cx="204470" cy="155575"/>
            <a:chOff x="4404359" y="5085588"/>
            <a:chExt cx="204470" cy="15557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04359" y="5085588"/>
              <a:ext cx="195072" cy="1554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584192" y="5132844"/>
              <a:ext cx="24765" cy="99060"/>
            </a:xfrm>
            <a:custGeom>
              <a:avLst/>
              <a:gdLst/>
              <a:ahLst/>
              <a:cxnLst/>
              <a:rect l="l" t="t" r="r" b="b"/>
              <a:pathLst>
                <a:path w="24764" h="99060">
                  <a:moveTo>
                    <a:pt x="24384" y="6096"/>
                  </a:moveTo>
                  <a:lnTo>
                    <a:pt x="19812" y="6096"/>
                  </a:lnTo>
                  <a:lnTo>
                    <a:pt x="19812" y="0"/>
                  </a:lnTo>
                  <a:lnTo>
                    <a:pt x="4572" y="0"/>
                  </a:lnTo>
                  <a:lnTo>
                    <a:pt x="4572" y="6096"/>
                  </a:lnTo>
                  <a:lnTo>
                    <a:pt x="0" y="6096"/>
                  </a:lnTo>
                  <a:lnTo>
                    <a:pt x="0" y="99060"/>
                  </a:lnTo>
                  <a:lnTo>
                    <a:pt x="24384" y="99060"/>
                  </a:lnTo>
                  <a:lnTo>
                    <a:pt x="24384" y="60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398264" y="5393435"/>
            <a:ext cx="205740" cy="157480"/>
            <a:chOff x="4398264" y="5393435"/>
            <a:chExt cx="205740" cy="15748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98264" y="5393435"/>
              <a:ext cx="195072" cy="15697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579620" y="5440692"/>
              <a:ext cx="24765" cy="100965"/>
            </a:xfrm>
            <a:custGeom>
              <a:avLst/>
              <a:gdLst/>
              <a:ahLst/>
              <a:cxnLst/>
              <a:rect l="l" t="t" r="r" b="b"/>
              <a:pathLst>
                <a:path w="24764" h="100964">
                  <a:moveTo>
                    <a:pt x="24384" y="6083"/>
                  </a:moveTo>
                  <a:lnTo>
                    <a:pt x="19799" y="6083"/>
                  </a:lnTo>
                  <a:lnTo>
                    <a:pt x="19799" y="0"/>
                  </a:lnTo>
                  <a:lnTo>
                    <a:pt x="4572" y="0"/>
                  </a:lnTo>
                  <a:lnTo>
                    <a:pt x="4572" y="6083"/>
                  </a:lnTo>
                  <a:lnTo>
                    <a:pt x="0" y="6083"/>
                  </a:lnTo>
                  <a:lnTo>
                    <a:pt x="0" y="100571"/>
                  </a:lnTo>
                  <a:lnTo>
                    <a:pt x="24384" y="100571"/>
                  </a:lnTo>
                  <a:lnTo>
                    <a:pt x="24384" y="60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379976" y="5718047"/>
            <a:ext cx="204470" cy="157480"/>
            <a:chOff x="4379976" y="5718047"/>
            <a:chExt cx="204470" cy="15748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79976" y="5718047"/>
              <a:ext cx="195072" cy="15697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559808" y="5765304"/>
              <a:ext cx="24765" cy="100965"/>
            </a:xfrm>
            <a:custGeom>
              <a:avLst/>
              <a:gdLst/>
              <a:ahLst/>
              <a:cxnLst/>
              <a:rect l="l" t="t" r="r" b="b"/>
              <a:pathLst>
                <a:path w="24764" h="100964">
                  <a:moveTo>
                    <a:pt x="24384" y="6083"/>
                  </a:moveTo>
                  <a:lnTo>
                    <a:pt x="19799" y="6083"/>
                  </a:lnTo>
                  <a:lnTo>
                    <a:pt x="19799" y="0"/>
                  </a:lnTo>
                  <a:lnTo>
                    <a:pt x="4572" y="0"/>
                  </a:lnTo>
                  <a:lnTo>
                    <a:pt x="4572" y="6083"/>
                  </a:lnTo>
                  <a:lnTo>
                    <a:pt x="0" y="6083"/>
                  </a:lnTo>
                  <a:lnTo>
                    <a:pt x="0" y="100571"/>
                  </a:lnTo>
                  <a:lnTo>
                    <a:pt x="24384" y="100571"/>
                  </a:lnTo>
                  <a:lnTo>
                    <a:pt x="24384" y="60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404359" y="6001511"/>
            <a:ext cx="204470" cy="155575"/>
            <a:chOff x="4404359" y="6001511"/>
            <a:chExt cx="204470" cy="155575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04359" y="6001511"/>
              <a:ext cx="195072" cy="15544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584192" y="6048768"/>
              <a:ext cx="24765" cy="99060"/>
            </a:xfrm>
            <a:custGeom>
              <a:avLst/>
              <a:gdLst/>
              <a:ahLst/>
              <a:cxnLst/>
              <a:rect l="l" t="t" r="r" b="b"/>
              <a:pathLst>
                <a:path w="24764" h="99060">
                  <a:moveTo>
                    <a:pt x="24384" y="6083"/>
                  </a:moveTo>
                  <a:lnTo>
                    <a:pt x="19812" y="6083"/>
                  </a:lnTo>
                  <a:lnTo>
                    <a:pt x="19812" y="0"/>
                  </a:lnTo>
                  <a:lnTo>
                    <a:pt x="4572" y="0"/>
                  </a:lnTo>
                  <a:lnTo>
                    <a:pt x="4572" y="6083"/>
                  </a:lnTo>
                  <a:lnTo>
                    <a:pt x="0" y="6083"/>
                  </a:lnTo>
                  <a:lnTo>
                    <a:pt x="0" y="99047"/>
                  </a:lnTo>
                  <a:lnTo>
                    <a:pt x="24384" y="99047"/>
                  </a:lnTo>
                  <a:lnTo>
                    <a:pt x="24384" y="60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4381500" y="6309359"/>
            <a:ext cx="205740" cy="155575"/>
            <a:chOff x="4381500" y="6309359"/>
            <a:chExt cx="205740" cy="155575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1500" y="6309359"/>
              <a:ext cx="195072" cy="15544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562856" y="6356616"/>
              <a:ext cx="24765" cy="100965"/>
            </a:xfrm>
            <a:custGeom>
              <a:avLst/>
              <a:gdLst/>
              <a:ahLst/>
              <a:cxnLst/>
              <a:rect l="l" t="t" r="r" b="b"/>
              <a:pathLst>
                <a:path w="24764" h="100964">
                  <a:moveTo>
                    <a:pt x="24384" y="6083"/>
                  </a:moveTo>
                  <a:lnTo>
                    <a:pt x="18275" y="6083"/>
                  </a:lnTo>
                  <a:lnTo>
                    <a:pt x="18275" y="0"/>
                  </a:lnTo>
                  <a:lnTo>
                    <a:pt x="4572" y="0"/>
                  </a:lnTo>
                  <a:lnTo>
                    <a:pt x="4572" y="6083"/>
                  </a:lnTo>
                  <a:lnTo>
                    <a:pt x="0" y="6083"/>
                  </a:lnTo>
                  <a:lnTo>
                    <a:pt x="0" y="100571"/>
                  </a:lnTo>
                  <a:lnTo>
                    <a:pt x="24384" y="100571"/>
                  </a:lnTo>
                  <a:lnTo>
                    <a:pt x="24384" y="60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02769" y="2791040"/>
            <a:ext cx="177800" cy="33013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i="1" dirty="0">
                <a:latin typeface="Calibri"/>
                <a:cs typeface="Calibri"/>
              </a:rPr>
              <a:t>Source: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Ellen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MacArthur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Foundation/WRAP/WEF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81793" y="1425702"/>
            <a:ext cx="2132330" cy="5017135"/>
          </a:xfrm>
          <a:prstGeom prst="rect">
            <a:avLst/>
          </a:prstGeom>
          <a:ln w="28955">
            <a:solidFill>
              <a:srgbClr val="FC9F22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By</a:t>
            </a:r>
            <a:r>
              <a:rPr sz="20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2030: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+3M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EU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Jobs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520,000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Unempl.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By</a:t>
            </a:r>
            <a:r>
              <a:rPr sz="20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2050: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$4.5tn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WWD</a:t>
            </a:r>
            <a:endParaRPr sz="2000">
              <a:latin typeface="Calibri"/>
              <a:cs typeface="Calibri"/>
            </a:endParaRPr>
          </a:p>
          <a:p>
            <a:pPr marL="327025" marR="319405" algn="ctr">
              <a:lnSpc>
                <a:spcPct val="100000"/>
              </a:lnSpc>
              <a:spcBef>
                <a:spcPts val="2400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Depending</a:t>
            </a:r>
            <a:r>
              <a:rPr sz="2000" b="1" u="sng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countries: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40%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to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70%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less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CO2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360"/>
              </a:spcBef>
            </a:pP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Rebuilding</a:t>
            </a:r>
            <a:r>
              <a:rPr sz="2000" b="1" u="sng" spc="-1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endParaRPr sz="20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Capital:</a:t>
            </a:r>
            <a:endParaRPr sz="20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In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Priority: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Natural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004" y="0"/>
            <a:ext cx="9342120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9387" y="2171942"/>
            <a:ext cx="8719181" cy="418232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72182" y="720039"/>
            <a:ext cx="53263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82F50"/>
                </a:solidFill>
                <a:latin typeface="Calibri"/>
                <a:cs typeface="Calibri"/>
              </a:rPr>
              <a:t>Decoupling</a:t>
            </a:r>
            <a:r>
              <a:rPr sz="3600" spc="-60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82F50"/>
                </a:solidFill>
                <a:latin typeface="Calibri"/>
                <a:cs typeface="Calibri"/>
              </a:rPr>
              <a:t>is</a:t>
            </a:r>
            <a:r>
              <a:rPr sz="3600" spc="-15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82F50"/>
                </a:solidFill>
                <a:latin typeface="Calibri"/>
                <a:cs typeface="Calibri"/>
              </a:rPr>
              <a:t>the</a:t>
            </a:r>
            <a:r>
              <a:rPr sz="3600" spc="-45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82F50"/>
                </a:solidFill>
                <a:latin typeface="Calibri"/>
                <a:cs typeface="Calibri"/>
              </a:rPr>
              <a:t>Imperative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-288491"/>
            <a:ext cx="10515600" cy="13255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</a:t>
            </a:r>
            <a:r>
              <a:rPr spc="-125" dirty="0"/>
              <a:t> </a:t>
            </a:r>
            <a:r>
              <a:rPr dirty="0"/>
              <a:t>Circular</a:t>
            </a:r>
            <a:r>
              <a:rPr spc="-105" dirty="0"/>
              <a:t> </a:t>
            </a:r>
            <a:r>
              <a:rPr spc="-10" dirty="0"/>
              <a:t>Economy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947652" y="3364928"/>
            <a:ext cx="177800" cy="25069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i="1" dirty="0">
                <a:latin typeface="Calibri"/>
                <a:cs typeface="Calibri"/>
              </a:rPr>
              <a:t>Source: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Environment,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Accenture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5511" y="1853946"/>
            <a:ext cx="261239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82F50"/>
                </a:solidFill>
                <a:latin typeface="Calibri"/>
                <a:cs typeface="Calibri"/>
              </a:rPr>
              <a:t>C.E.</a:t>
            </a:r>
            <a:r>
              <a:rPr sz="2400" spc="-45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82F50"/>
                </a:solidFill>
                <a:latin typeface="Calibri"/>
                <a:cs typeface="Calibri"/>
              </a:rPr>
              <a:t>Business</a:t>
            </a:r>
            <a:r>
              <a:rPr sz="2400" spc="-30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82F50"/>
                </a:solidFill>
                <a:latin typeface="Calibri"/>
                <a:cs typeface="Calibri"/>
              </a:rPr>
              <a:t>Models</a:t>
            </a:r>
            <a:endParaRPr sz="24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2400" spc="-50" dirty="0">
                <a:solidFill>
                  <a:srgbClr val="482F50"/>
                </a:solidFill>
                <a:latin typeface="Calibri"/>
                <a:cs typeface="Calibri"/>
              </a:rPr>
              <a:t>+</a:t>
            </a:r>
            <a:endParaRPr sz="24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2400" dirty="0">
                <a:solidFill>
                  <a:srgbClr val="482F50"/>
                </a:solidFill>
                <a:latin typeface="Calibri"/>
                <a:cs typeface="Calibri"/>
              </a:rPr>
              <a:t>New</a:t>
            </a:r>
            <a:r>
              <a:rPr sz="2400" spc="-45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82F50"/>
                </a:solidFill>
                <a:latin typeface="Calibri"/>
                <a:cs typeface="Calibri"/>
              </a:rPr>
              <a:t>capabilities</a:t>
            </a:r>
            <a:endParaRPr sz="24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2400" spc="-50" dirty="0">
                <a:solidFill>
                  <a:srgbClr val="482F50"/>
                </a:solidFill>
                <a:latin typeface="Calibri"/>
                <a:cs typeface="Calibri"/>
              </a:rPr>
              <a:t>+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dirty="0">
                <a:solidFill>
                  <a:srgbClr val="482F50"/>
                </a:solidFill>
                <a:latin typeface="Calibri"/>
                <a:cs typeface="Calibri"/>
              </a:rPr>
              <a:t>New</a:t>
            </a:r>
            <a:r>
              <a:rPr sz="2400" spc="-40" dirty="0">
                <a:solidFill>
                  <a:srgbClr val="482F5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82F50"/>
                </a:solidFill>
                <a:latin typeface="Calibri"/>
                <a:cs typeface="Calibri"/>
              </a:rPr>
              <a:t>technologies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21039" y="2005710"/>
            <a:ext cx="31705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Leading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new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value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chains: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Less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resource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supply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risks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More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customer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value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creation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More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attractive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cost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structures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Tasks for the Olympiad 2023</Template>
  <TotalTime>1036</TotalTime>
  <Words>563</Words>
  <Application>Microsoft Office PowerPoint</Application>
  <PresentationFormat>Широкоэкранный</PresentationFormat>
  <Paragraphs>129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Тема Office</vt:lpstr>
      <vt:lpstr>The circular economy concept </vt:lpstr>
      <vt:lpstr>Презентация PowerPoint</vt:lpstr>
      <vt:lpstr>Economic Strategies</vt:lpstr>
      <vt:lpstr>Concept &amp; Principles</vt:lpstr>
      <vt:lpstr>A Circular Economy</vt:lpstr>
      <vt:lpstr>A Circular Economy</vt:lpstr>
      <vt:lpstr>A Circular Economy</vt:lpstr>
      <vt:lpstr>Презентация PowerPoint</vt:lpstr>
      <vt:lpstr>A Circular Economy</vt:lpstr>
      <vt:lpstr>A Circular Economy</vt:lpstr>
      <vt:lpstr>A Circular Economy</vt:lpstr>
      <vt:lpstr>A Circular Economy</vt:lpstr>
      <vt:lpstr>A Circular Economy</vt:lpstr>
      <vt:lpstr>The Case of Finland</vt:lpstr>
      <vt:lpstr>The Case of Finland</vt:lpstr>
      <vt:lpstr>Jobs, Activities &amp; the Social Dimension</vt:lpstr>
      <vt:lpstr>Jobs, Activities &amp; the Social Dimension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Jdfv dn    mdv</dc:title>
  <dc:creator>Csavdari Alexandra</dc:creator>
  <cp:lastModifiedBy>Olzhas Kaupbay</cp:lastModifiedBy>
  <cp:revision>95</cp:revision>
  <dcterms:created xsi:type="dcterms:W3CDTF">2019-08-21T09:38:45Z</dcterms:created>
  <dcterms:modified xsi:type="dcterms:W3CDTF">2023-11-08T10:35:37Z</dcterms:modified>
</cp:coreProperties>
</file>